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8"/>
  </p:notesMasterIdLst>
  <p:sldIdLst>
    <p:sldId id="256" r:id="rId2"/>
    <p:sldId id="257" r:id="rId3"/>
    <p:sldId id="271" r:id="rId4"/>
    <p:sldId id="258" r:id="rId5"/>
    <p:sldId id="259" r:id="rId6"/>
    <p:sldId id="260" r:id="rId7"/>
    <p:sldId id="263" r:id="rId8"/>
    <p:sldId id="261" r:id="rId9"/>
    <p:sldId id="266" r:id="rId10"/>
    <p:sldId id="265" r:id="rId11"/>
    <p:sldId id="262" r:id="rId12"/>
    <p:sldId id="269" r:id="rId13"/>
    <p:sldId id="264" r:id="rId14"/>
    <p:sldId id="267" r:id="rId15"/>
    <p:sldId id="268" r:id="rId16"/>
    <p:sldId id="270" r:id="rId17"/>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C921CB-6A11-4B38-8327-C889DA27AFE7}" v="14" dt="2020-09-14T09:38:07.3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fine Van Veirdegem" userId="50038f5b-a82f-458a-8e33-e873e78004d3" providerId="ADAL" clId="{8CC921CB-6A11-4B38-8327-C889DA27AFE7}"/>
    <pc:docChg chg="undo custSel mod addSld delSld modSld sldOrd">
      <pc:chgData name="Delfine Van Veirdegem" userId="50038f5b-a82f-458a-8e33-e873e78004d3" providerId="ADAL" clId="{8CC921CB-6A11-4B38-8327-C889DA27AFE7}" dt="2020-09-14T13:55:56.331" v="2605" actId="20577"/>
      <pc:docMkLst>
        <pc:docMk/>
      </pc:docMkLst>
      <pc:sldChg chg="modSp mod ord">
        <pc:chgData name="Delfine Van Veirdegem" userId="50038f5b-a82f-458a-8e33-e873e78004d3" providerId="ADAL" clId="{8CC921CB-6A11-4B38-8327-C889DA27AFE7}" dt="2020-09-14T09:11:30.006" v="1089"/>
        <pc:sldMkLst>
          <pc:docMk/>
          <pc:sldMk cId="3335260536" sldId="256"/>
        </pc:sldMkLst>
        <pc:spChg chg="mod">
          <ac:chgData name="Delfine Van Veirdegem" userId="50038f5b-a82f-458a-8e33-e873e78004d3" providerId="ADAL" clId="{8CC921CB-6A11-4B38-8327-C889DA27AFE7}" dt="2020-09-14T08:00:33.775" v="13" actId="20577"/>
          <ac:spMkLst>
            <pc:docMk/>
            <pc:sldMk cId="3335260536" sldId="256"/>
            <ac:spMk id="3" creationId="{B9B7C923-493F-4CD0-8A48-189309614234}"/>
          </ac:spMkLst>
        </pc:spChg>
      </pc:sldChg>
      <pc:sldChg chg="modSp mod">
        <pc:chgData name="Delfine Van Veirdegem" userId="50038f5b-a82f-458a-8e33-e873e78004d3" providerId="ADAL" clId="{8CC921CB-6A11-4B38-8327-C889DA27AFE7}" dt="2020-09-14T09:55:56.735" v="2569" actId="20577"/>
        <pc:sldMkLst>
          <pc:docMk/>
          <pc:sldMk cId="4090392352" sldId="257"/>
        </pc:sldMkLst>
        <pc:spChg chg="mod">
          <ac:chgData name="Delfine Van Veirdegem" userId="50038f5b-a82f-458a-8e33-e873e78004d3" providerId="ADAL" clId="{8CC921CB-6A11-4B38-8327-C889DA27AFE7}" dt="2020-09-14T09:55:56.735" v="2569" actId="20577"/>
          <ac:spMkLst>
            <pc:docMk/>
            <pc:sldMk cId="4090392352" sldId="257"/>
            <ac:spMk id="3" creationId="{CEB41AB1-E01F-4C6A-BB48-FBC0BC4751E6}"/>
          </ac:spMkLst>
        </pc:spChg>
      </pc:sldChg>
      <pc:sldChg chg="addSp delSp modSp mod setBg">
        <pc:chgData name="Delfine Van Veirdegem" userId="50038f5b-a82f-458a-8e33-e873e78004d3" providerId="ADAL" clId="{8CC921CB-6A11-4B38-8327-C889DA27AFE7}" dt="2020-09-14T11:56:42.214" v="2602" actId="14100"/>
        <pc:sldMkLst>
          <pc:docMk/>
          <pc:sldMk cId="1000931" sldId="258"/>
        </pc:sldMkLst>
        <pc:spChg chg="mod">
          <ac:chgData name="Delfine Van Veirdegem" userId="50038f5b-a82f-458a-8e33-e873e78004d3" providerId="ADAL" clId="{8CC921CB-6A11-4B38-8327-C889DA27AFE7}" dt="2020-09-14T09:57:36.923" v="2593" actId="26606"/>
          <ac:spMkLst>
            <pc:docMk/>
            <pc:sldMk cId="1000931" sldId="258"/>
            <ac:spMk id="2" creationId="{349F5006-54AF-4129-900E-AE02FB0DE797}"/>
          </ac:spMkLst>
        </pc:spChg>
        <pc:spChg chg="mod">
          <ac:chgData name="Delfine Van Veirdegem" userId="50038f5b-a82f-458a-8e33-e873e78004d3" providerId="ADAL" clId="{8CC921CB-6A11-4B38-8327-C889DA27AFE7}" dt="2020-09-14T11:56:42.214" v="2602" actId="14100"/>
          <ac:spMkLst>
            <pc:docMk/>
            <pc:sldMk cId="1000931" sldId="258"/>
            <ac:spMk id="3" creationId="{CEB41AB1-E01F-4C6A-BB48-FBC0BC4751E6}"/>
          </ac:spMkLst>
        </pc:spChg>
        <pc:spChg chg="add del">
          <ac:chgData name="Delfine Van Veirdegem" userId="50038f5b-a82f-458a-8e33-e873e78004d3" providerId="ADAL" clId="{8CC921CB-6A11-4B38-8327-C889DA27AFE7}" dt="2020-09-14T10:00:14.196" v="2596" actId="26606"/>
          <ac:spMkLst>
            <pc:docMk/>
            <pc:sldMk cId="1000931" sldId="258"/>
            <ac:spMk id="11" creationId="{F13C74B1-5B17-4795-BED0-7140497B445A}"/>
          </ac:spMkLst>
        </pc:spChg>
        <pc:spChg chg="add del">
          <ac:chgData name="Delfine Van Veirdegem" userId="50038f5b-a82f-458a-8e33-e873e78004d3" providerId="ADAL" clId="{8CC921CB-6A11-4B38-8327-C889DA27AFE7}" dt="2020-09-14T10:00:14.196" v="2596" actId="26606"/>
          <ac:spMkLst>
            <pc:docMk/>
            <pc:sldMk cId="1000931" sldId="258"/>
            <ac:spMk id="13" creationId="{3FCFB1DE-0B7E-48CC-BA90-B2AB0889F9D6}"/>
          </ac:spMkLst>
        </pc:spChg>
        <pc:spChg chg="add">
          <ac:chgData name="Delfine Van Veirdegem" userId="50038f5b-a82f-458a-8e33-e873e78004d3" providerId="ADAL" clId="{8CC921CB-6A11-4B38-8327-C889DA27AFE7}" dt="2020-09-14T10:00:14.196" v="2596" actId="26606"/>
          <ac:spMkLst>
            <pc:docMk/>
            <pc:sldMk cId="1000931" sldId="258"/>
            <ac:spMk id="18" creationId="{F13C74B1-5B17-4795-BED0-7140497B445A}"/>
          </ac:spMkLst>
        </pc:spChg>
        <pc:spChg chg="add">
          <ac:chgData name="Delfine Van Veirdegem" userId="50038f5b-a82f-458a-8e33-e873e78004d3" providerId="ADAL" clId="{8CC921CB-6A11-4B38-8327-C889DA27AFE7}" dt="2020-09-14T10:00:14.196" v="2596" actId="26606"/>
          <ac:spMkLst>
            <pc:docMk/>
            <pc:sldMk cId="1000931" sldId="258"/>
            <ac:spMk id="20" creationId="{3FCFB1DE-0B7E-48CC-BA90-B2AB0889F9D6}"/>
          </ac:spMkLst>
        </pc:spChg>
        <pc:picChg chg="ord">
          <ac:chgData name="Delfine Van Veirdegem" userId="50038f5b-a82f-458a-8e33-e873e78004d3" providerId="ADAL" clId="{8CC921CB-6A11-4B38-8327-C889DA27AFE7}" dt="2020-09-14T10:00:14.196" v="2596" actId="26606"/>
          <ac:picMkLst>
            <pc:docMk/>
            <pc:sldMk cId="1000931" sldId="258"/>
            <ac:picMk id="5" creationId="{1E33D5C2-1505-42E7-9611-D638F2D6EFBA}"/>
          </ac:picMkLst>
        </pc:picChg>
        <pc:picChg chg="add del mod">
          <ac:chgData name="Delfine Van Veirdegem" userId="50038f5b-a82f-458a-8e33-e873e78004d3" providerId="ADAL" clId="{8CC921CB-6A11-4B38-8327-C889DA27AFE7}" dt="2020-09-14T10:00:10.974" v="2594" actId="478"/>
          <ac:picMkLst>
            <pc:docMk/>
            <pc:sldMk cId="1000931" sldId="258"/>
            <ac:picMk id="6" creationId="{6D18D220-1F37-4472-A040-B593B8A56816}"/>
          </ac:picMkLst>
        </pc:picChg>
        <pc:picChg chg="add mod">
          <ac:chgData name="Delfine Van Veirdegem" userId="50038f5b-a82f-458a-8e33-e873e78004d3" providerId="ADAL" clId="{8CC921CB-6A11-4B38-8327-C889DA27AFE7}" dt="2020-09-14T10:00:14.196" v="2596" actId="26606"/>
          <ac:picMkLst>
            <pc:docMk/>
            <pc:sldMk cId="1000931" sldId="258"/>
            <ac:picMk id="8" creationId="{C77D2544-D7FE-4123-8023-710B83851A84}"/>
          </ac:picMkLst>
        </pc:picChg>
      </pc:sldChg>
      <pc:sldChg chg="modSp mod">
        <pc:chgData name="Delfine Van Veirdegem" userId="50038f5b-a82f-458a-8e33-e873e78004d3" providerId="ADAL" clId="{8CC921CB-6A11-4B38-8327-C889DA27AFE7}" dt="2020-09-14T09:16:33.281" v="1208" actId="27636"/>
        <pc:sldMkLst>
          <pc:docMk/>
          <pc:sldMk cId="3480522447" sldId="259"/>
        </pc:sldMkLst>
        <pc:spChg chg="mod">
          <ac:chgData name="Delfine Van Veirdegem" userId="50038f5b-a82f-458a-8e33-e873e78004d3" providerId="ADAL" clId="{8CC921CB-6A11-4B38-8327-C889DA27AFE7}" dt="2020-09-14T08:57:25.938" v="464" actId="20577"/>
          <ac:spMkLst>
            <pc:docMk/>
            <pc:sldMk cId="3480522447" sldId="259"/>
            <ac:spMk id="2" creationId="{349F5006-54AF-4129-900E-AE02FB0DE797}"/>
          </ac:spMkLst>
        </pc:spChg>
        <pc:spChg chg="mod">
          <ac:chgData name="Delfine Van Veirdegem" userId="50038f5b-a82f-458a-8e33-e873e78004d3" providerId="ADAL" clId="{8CC921CB-6A11-4B38-8327-C889DA27AFE7}" dt="2020-09-14T09:16:33.281" v="1208" actId="27636"/>
          <ac:spMkLst>
            <pc:docMk/>
            <pc:sldMk cId="3480522447" sldId="259"/>
            <ac:spMk id="3" creationId="{CEB41AB1-E01F-4C6A-BB48-FBC0BC4751E6}"/>
          </ac:spMkLst>
        </pc:spChg>
      </pc:sldChg>
      <pc:sldChg chg="modSp mod">
        <pc:chgData name="Delfine Van Veirdegem" userId="50038f5b-a82f-458a-8e33-e873e78004d3" providerId="ADAL" clId="{8CC921CB-6A11-4B38-8327-C889DA27AFE7}" dt="2020-09-14T09:20:43.045" v="1344" actId="20577"/>
        <pc:sldMkLst>
          <pc:docMk/>
          <pc:sldMk cId="3154409253" sldId="260"/>
        </pc:sldMkLst>
        <pc:spChg chg="mod">
          <ac:chgData name="Delfine Van Veirdegem" userId="50038f5b-a82f-458a-8e33-e873e78004d3" providerId="ADAL" clId="{8CC921CB-6A11-4B38-8327-C889DA27AFE7}" dt="2020-09-14T08:59:08.552" v="496" actId="20577"/>
          <ac:spMkLst>
            <pc:docMk/>
            <pc:sldMk cId="3154409253" sldId="260"/>
            <ac:spMk id="2" creationId="{349F5006-54AF-4129-900E-AE02FB0DE797}"/>
          </ac:spMkLst>
        </pc:spChg>
        <pc:spChg chg="mod">
          <ac:chgData name="Delfine Van Veirdegem" userId="50038f5b-a82f-458a-8e33-e873e78004d3" providerId="ADAL" clId="{8CC921CB-6A11-4B38-8327-C889DA27AFE7}" dt="2020-09-14T09:20:43.045" v="1344" actId="20577"/>
          <ac:spMkLst>
            <pc:docMk/>
            <pc:sldMk cId="3154409253" sldId="260"/>
            <ac:spMk id="3" creationId="{CEB41AB1-E01F-4C6A-BB48-FBC0BC4751E6}"/>
          </ac:spMkLst>
        </pc:spChg>
      </pc:sldChg>
      <pc:sldChg chg="modSp mod">
        <pc:chgData name="Delfine Van Veirdegem" userId="50038f5b-a82f-458a-8e33-e873e78004d3" providerId="ADAL" clId="{8CC921CB-6A11-4B38-8327-C889DA27AFE7}" dt="2020-09-14T09:24:14.435" v="1446" actId="14100"/>
        <pc:sldMkLst>
          <pc:docMk/>
          <pc:sldMk cId="1301496467" sldId="261"/>
        </pc:sldMkLst>
        <pc:spChg chg="mod">
          <ac:chgData name="Delfine Van Veirdegem" userId="50038f5b-a82f-458a-8e33-e873e78004d3" providerId="ADAL" clId="{8CC921CB-6A11-4B38-8327-C889DA27AFE7}" dt="2020-09-14T09:24:14.435" v="1446" actId="14100"/>
          <ac:spMkLst>
            <pc:docMk/>
            <pc:sldMk cId="1301496467" sldId="261"/>
            <ac:spMk id="12" creationId="{9D119CF4-E5C7-4898-BA1B-5E760052A424}"/>
          </ac:spMkLst>
        </pc:spChg>
      </pc:sldChg>
      <pc:sldChg chg="addSp delSp modSp mod ord setBg">
        <pc:chgData name="Delfine Van Veirdegem" userId="50038f5b-a82f-458a-8e33-e873e78004d3" providerId="ADAL" clId="{8CC921CB-6A11-4B38-8327-C889DA27AFE7}" dt="2020-09-14T09:43:37.496" v="2554" actId="20577"/>
        <pc:sldMkLst>
          <pc:docMk/>
          <pc:sldMk cId="2496028706" sldId="262"/>
        </pc:sldMkLst>
        <pc:spChg chg="mod">
          <ac:chgData name="Delfine Van Veirdegem" userId="50038f5b-a82f-458a-8e33-e873e78004d3" providerId="ADAL" clId="{8CC921CB-6A11-4B38-8327-C889DA27AFE7}" dt="2020-09-14T09:41:16.207" v="2468" actId="20577"/>
          <ac:spMkLst>
            <pc:docMk/>
            <pc:sldMk cId="2496028706" sldId="262"/>
            <ac:spMk id="2" creationId="{349F5006-54AF-4129-900E-AE02FB0DE797}"/>
          </ac:spMkLst>
        </pc:spChg>
        <pc:spChg chg="mod">
          <ac:chgData name="Delfine Van Veirdegem" userId="50038f5b-a82f-458a-8e33-e873e78004d3" providerId="ADAL" clId="{8CC921CB-6A11-4B38-8327-C889DA27AFE7}" dt="2020-09-14T09:43:37.496" v="2554" actId="20577"/>
          <ac:spMkLst>
            <pc:docMk/>
            <pc:sldMk cId="2496028706" sldId="262"/>
            <ac:spMk id="3" creationId="{CEB41AB1-E01F-4C6A-BB48-FBC0BC4751E6}"/>
          </ac:spMkLst>
        </pc:spChg>
        <pc:spChg chg="add del">
          <ac:chgData name="Delfine Van Veirdegem" userId="50038f5b-a82f-458a-8e33-e873e78004d3" providerId="ADAL" clId="{8CC921CB-6A11-4B38-8327-C889DA27AFE7}" dt="2020-09-14T09:40:46.790" v="2455" actId="26606"/>
          <ac:spMkLst>
            <pc:docMk/>
            <pc:sldMk cId="2496028706" sldId="262"/>
            <ac:spMk id="10" creationId="{C05CBC3C-2E5A-4839-8B9B-2E5A6ADF0F58}"/>
          </ac:spMkLst>
        </pc:spChg>
        <pc:spChg chg="add del">
          <ac:chgData name="Delfine Van Veirdegem" userId="50038f5b-a82f-458a-8e33-e873e78004d3" providerId="ADAL" clId="{8CC921CB-6A11-4B38-8327-C889DA27AFE7}" dt="2020-09-14T09:40:46.790" v="2455" actId="26606"/>
          <ac:spMkLst>
            <pc:docMk/>
            <pc:sldMk cId="2496028706" sldId="262"/>
            <ac:spMk id="12" creationId="{827FF362-FC97-4BF5-949B-D4ADFA26E457}"/>
          </ac:spMkLst>
        </pc:spChg>
        <pc:spChg chg="add del">
          <ac:chgData name="Delfine Van Veirdegem" userId="50038f5b-a82f-458a-8e33-e873e78004d3" providerId="ADAL" clId="{8CC921CB-6A11-4B38-8327-C889DA27AFE7}" dt="2020-09-14T09:40:50.008" v="2458" actId="26606"/>
          <ac:spMkLst>
            <pc:docMk/>
            <pc:sldMk cId="2496028706" sldId="262"/>
            <ac:spMk id="14" creationId="{777A147A-9ED8-46B4-8660-1B3C2AA880B5}"/>
          </ac:spMkLst>
        </pc:spChg>
        <pc:spChg chg="add del">
          <ac:chgData name="Delfine Van Veirdegem" userId="50038f5b-a82f-458a-8e33-e873e78004d3" providerId="ADAL" clId="{8CC921CB-6A11-4B38-8327-C889DA27AFE7}" dt="2020-09-14T09:40:50.008" v="2458" actId="26606"/>
          <ac:spMkLst>
            <pc:docMk/>
            <pc:sldMk cId="2496028706" sldId="262"/>
            <ac:spMk id="15" creationId="{5D6C15A0-C087-4593-8414-2B4EC1CDC3DE}"/>
          </ac:spMkLst>
        </pc:spChg>
        <pc:spChg chg="add del">
          <ac:chgData name="Delfine Van Veirdegem" userId="50038f5b-a82f-458a-8e33-e873e78004d3" providerId="ADAL" clId="{8CC921CB-6A11-4B38-8327-C889DA27AFE7}" dt="2020-09-14T09:40:54.055" v="2461" actId="26606"/>
          <ac:spMkLst>
            <pc:docMk/>
            <pc:sldMk cId="2496028706" sldId="262"/>
            <ac:spMk id="17" creationId="{AC17DE74-01C9-4859-B65A-85CF999E8580}"/>
          </ac:spMkLst>
        </pc:spChg>
        <pc:spChg chg="add del">
          <ac:chgData name="Delfine Van Veirdegem" userId="50038f5b-a82f-458a-8e33-e873e78004d3" providerId="ADAL" clId="{8CC921CB-6A11-4B38-8327-C889DA27AFE7}" dt="2020-09-14T09:40:54.055" v="2461" actId="26606"/>
          <ac:spMkLst>
            <pc:docMk/>
            <pc:sldMk cId="2496028706" sldId="262"/>
            <ac:spMk id="18" creationId="{068C0432-0E90-4CC1-8CD3-D44A90DF07EF}"/>
          </ac:spMkLst>
        </pc:spChg>
        <pc:spChg chg="add del">
          <ac:chgData name="Delfine Van Veirdegem" userId="50038f5b-a82f-458a-8e33-e873e78004d3" providerId="ADAL" clId="{8CC921CB-6A11-4B38-8327-C889DA27AFE7}" dt="2020-09-14T09:40:56.172" v="2464" actId="26606"/>
          <ac:spMkLst>
            <pc:docMk/>
            <pc:sldMk cId="2496028706" sldId="262"/>
            <ac:spMk id="20" creationId="{3F8690AC-6946-4248-8EE3-FE019F04C41B}"/>
          </ac:spMkLst>
        </pc:spChg>
        <pc:spChg chg="add del">
          <ac:chgData name="Delfine Van Veirdegem" userId="50038f5b-a82f-458a-8e33-e873e78004d3" providerId="ADAL" clId="{8CC921CB-6A11-4B38-8327-C889DA27AFE7}" dt="2020-09-14T09:40:56.172" v="2464" actId="26606"/>
          <ac:spMkLst>
            <pc:docMk/>
            <pc:sldMk cId="2496028706" sldId="262"/>
            <ac:spMk id="21" creationId="{54012837-9F12-440F-990A-71AA288BBAB8}"/>
          </ac:spMkLst>
        </pc:spChg>
        <pc:spChg chg="add">
          <ac:chgData name="Delfine Van Veirdegem" userId="50038f5b-a82f-458a-8e33-e873e78004d3" providerId="ADAL" clId="{8CC921CB-6A11-4B38-8327-C889DA27AFE7}" dt="2020-09-14T09:40:56.186" v="2465" actId="26606"/>
          <ac:spMkLst>
            <pc:docMk/>
            <pc:sldMk cId="2496028706" sldId="262"/>
            <ac:spMk id="23" creationId="{745DEEED-BE3A-4307-800A-45F555B51C2E}"/>
          </ac:spMkLst>
        </pc:spChg>
        <pc:spChg chg="add">
          <ac:chgData name="Delfine Van Veirdegem" userId="50038f5b-a82f-458a-8e33-e873e78004d3" providerId="ADAL" clId="{8CC921CB-6A11-4B38-8327-C889DA27AFE7}" dt="2020-09-14T09:40:56.186" v="2465" actId="26606"/>
          <ac:spMkLst>
            <pc:docMk/>
            <pc:sldMk cId="2496028706" sldId="262"/>
            <ac:spMk id="24" creationId="{F5C73706-35AD-4797-B796-D806B8FE5A35}"/>
          </ac:spMkLst>
        </pc:spChg>
      </pc:sldChg>
      <pc:sldChg chg="modSp mod">
        <pc:chgData name="Delfine Van Veirdegem" userId="50038f5b-a82f-458a-8e33-e873e78004d3" providerId="ADAL" clId="{8CC921CB-6A11-4B38-8327-C889DA27AFE7}" dt="2020-09-14T09:23:29.234" v="1423" actId="20577"/>
        <pc:sldMkLst>
          <pc:docMk/>
          <pc:sldMk cId="3710833417" sldId="263"/>
        </pc:sldMkLst>
        <pc:spChg chg="mod">
          <ac:chgData name="Delfine Van Veirdegem" userId="50038f5b-a82f-458a-8e33-e873e78004d3" providerId="ADAL" clId="{8CC921CB-6A11-4B38-8327-C889DA27AFE7}" dt="2020-09-14T09:23:29.234" v="1423" actId="20577"/>
          <ac:spMkLst>
            <pc:docMk/>
            <pc:sldMk cId="3710833417" sldId="263"/>
            <ac:spMk id="3" creationId="{CEB41AB1-E01F-4C6A-BB48-FBC0BC4751E6}"/>
          </ac:spMkLst>
        </pc:spChg>
      </pc:sldChg>
      <pc:sldChg chg="addSp delSp modSp mod setBg">
        <pc:chgData name="Delfine Van Veirdegem" userId="50038f5b-a82f-458a-8e33-e873e78004d3" providerId="ADAL" clId="{8CC921CB-6A11-4B38-8327-C889DA27AFE7}" dt="2020-09-14T09:38:11.649" v="2377" actId="26606"/>
        <pc:sldMkLst>
          <pc:docMk/>
          <pc:sldMk cId="614296525" sldId="264"/>
        </pc:sldMkLst>
        <pc:spChg chg="mod">
          <ac:chgData name="Delfine Van Veirdegem" userId="50038f5b-a82f-458a-8e33-e873e78004d3" providerId="ADAL" clId="{8CC921CB-6A11-4B38-8327-C889DA27AFE7}" dt="2020-09-14T09:38:11.649" v="2377" actId="26606"/>
          <ac:spMkLst>
            <pc:docMk/>
            <pc:sldMk cId="614296525" sldId="264"/>
            <ac:spMk id="2" creationId="{349F5006-54AF-4129-900E-AE02FB0DE797}"/>
          </ac:spMkLst>
        </pc:spChg>
        <pc:spChg chg="mod">
          <ac:chgData name="Delfine Van Veirdegem" userId="50038f5b-a82f-458a-8e33-e873e78004d3" providerId="ADAL" clId="{8CC921CB-6A11-4B38-8327-C889DA27AFE7}" dt="2020-09-14T09:38:11.649" v="2377" actId="26606"/>
          <ac:spMkLst>
            <pc:docMk/>
            <pc:sldMk cId="614296525" sldId="264"/>
            <ac:spMk id="3" creationId="{CEB41AB1-E01F-4C6A-BB48-FBC0BC4751E6}"/>
          </ac:spMkLst>
        </pc:spChg>
        <pc:spChg chg="add del">
          <ac:chgData name="Delfine Van Veirdegem" userId="50038f5b-a82f-458a-8e33-e873e78004d3" providerId="ADAL" clId="{8CC921CB-6A11-4B38-8327-C889DA27AFE7}" dt="2020-09-14T09:38:11.640" v="2376" actId="26606"/>
          <ac:spMkLst>
            <pc:docMk/>
            <pc:sldMk cId="614296525" sldId="264"/>
            <ac:spMk id="71" creationId="{F13C74B1-5B17-4795-BED0-7140497B445A}"/>
          </ac:spMkLst>
        </pc:spChg>
        <pc:spChg chg="add del">
          <ac:chgData name="Delfine Van Veirdegem" userId="50038f5b-a82f-458a-8e33-e873e78004d3" providerId="ADAL" clId="{8CC921CB-6A11-4B38-8327-C889DA27AFE7}" dt="2020-09-14T09:38:11.640" v="2376" actId="26606"/>
          <ac:spMkLst>
            <pc:docMk/>
            <pc:sldMk cId="614296525" sldId="264"/>
            <ac:spMk id="73" creationId="{3FCFB1DE-0B7E-48CC-BA90-B2AB0889F9D6}"/>
          </ac:spMkLst>
        </pc:spChg>
        <pc:spChg chg="add">
          <ac:chgData name="Delfine Van Veirdegem" userId="50038f5b-a82f-458a-8e33-e873e78004d3" providerId="ADAL" clId="{8CC921CB-6A11-4B38-8327-C889DA27AFE7}" dt="2020-09-14T09:38:11.649" v="2377" actId="26606"/>
          <ac:spMkLst>
            <pc:docMk/>
            <pc:sldMk cId="614296525" sldId="264"/>
            <ac:spMk id="1028" creationId="{45D37F4E-DDB4-456B-97E0-9937730A039F}"/>
          </ac:spMkLst>
        </pc:spChg>
        <pc:spChg chg="add">
          <ac:chgData name="Delfine Van Veirdegem" userId="50038f5b-a82f-458a-8e33-e873e78004d3" providerId="ADAL" clId="{8CC921CB-6A11-4B38-8327-C889DA27AFE7}" dt="2020-09-14T09:38:11.649" v="2377" actId="26606"/>
          <ac:spMkLst>
            <pc:docMk/>
            <pc:sldMk cId="614296525" sldId="264"/>
            <ac:spMk id="1029" creationId="{3CE8AF5E-D374-4CF1-90CC-35CF73B81C3E}"/>
          </ac:spMkLst>
        </pc:spChg>
        <pc:picChg chg="ord">
          <ac:chgData name="Delfine Van Veirdegem" userId="50038f5b-a82f-458a-8e33-e873e78004d3" providerId="ADAL" clId="{8CC921CB-6A11-4B38-8327-C889DA27AFE7}" dt="2020-09-14T09:38:11.649" v="2377" actId="26606"/>
          <ac:picMkLst>
            <pc:docMk/>
            <pc:sldMk cId="614296525" sldId="264"/>
            <ac:picMk id="5" creationId="{1E33D5C2-1505-42E7-9611-D638F2D6EFBA}"/>
          </ac:picMkLst>
        </pc:picChg>
        <pc:picChg chg="add mod">
          <ac:chgData name="Delfine Van Veirdegem" userId="50038f5b-a82f-458a-8e33-e873e78004d3" providerId="ADAL" clId="{8CC921CB-6A11-4B38-8327-C889DA27AFE7}" dt="2020-09-14T09:38:11.649" v="2377" actId="26606"/>
          <ac:picMkLst>
            <pc:docMk/>
            <pc:sldMk cId="614296525" sldId="264"/>
            <ac:picMk id="1026" creationId="{92A3FC40-E0A8-400A-BD9A-788D5EA7C897}"/>
          </ac:picMkLst>
        </pc:picChg>
      </pc:sldChg>
      <pc:sldChg chg="modSp mod">
        <pc:chgData name="Delfine Van Veirdegem" userId="50038f5b-a82f-458a-8e33-e873e78004d3" providerId="ADAL" clId="{8CC921CB-6A11-4B38-8327-C889DA27AFE7}" dt="2020-09-14T09:26:22.237" v="1520" actId="20577"/>
        <pc:sldMkLst>
          <pc:docMk/>
          <pc:sldMk cId="3229805263" sldId="265"/>
        </pc:sldMkLst>
        <pc:spChg chg="mod">
          <ac:chgData name="Delfine Van Veirdegem" userId="50038f5b-a82f-458a-8e33-e873e78004d3" providerId="ADAL" clId="{8CC921CB-6A11-4B38-8327-C889DA27AFE7}" dt="2020-09-14T09:26:22.237" v="1520" actId="20577"/>
          <ac:spMkLst>
            <pc:docMk/>
            <pc:sldMk cId="3229805263" sldId="265"/>
            <ac:spMk id="2" creationId="{349F5006-54AF-4129-900E-AE02FB0DE797}"/>
          </ac:spMkLst>
        </pc:spChg>
      </pc:sldChg>
      <pc:sldChg chg="modSp mod">
        <pc:chgData name="Delfine Van Veirdegem" userId="50038f5b-a82f-458a-8e33-e873e78004d3" providerId="ADAL" clId="{8CC921CB-6A11-4B38-8327-C889DA27AFE7}" dt="2020-09-14T13:55:56.331" v="2605" actId="20577"/>
        <pc:sldMkLst>
          <pc:docMk/>
          <pc:sldMk cId="2105745130" sldId="267"/>
        </pc:sldMkLst>
        <pc:spChg chg="mod">
          <ac:chgData name="Delfine Van Veirdegem" userId="50038f5b-a82f-458a-8e33-e873e78004d3" providerId="ADAL" clId="{8CC921CB-6A11-4B38-8327-C889DA27AFE7}" dt="2020-09-14T13:55:56.331" v="2605" actId="20577"/>
          <ac:spMkLst>
            <pc:docMk/>
            <pc:sldMk cId="2105745130" sldId="267"/>
            <ac:spMk id="3" creationId="{CEB41AB1-E01F-4C6A-BB48-FBC0BC4751E6}"/>
          </ac:spMkLst>
        </pc:spChg>
      </pc:sldChg>
      <pc:sldChg chg="modSp mod">
        <pc:chgData name="Delfine Van Veirdegem" userId="50038f5b-a82f-458a-8e33-e873e78004d3" providerId="ADAL" clId="{8CC921CB-6A11-4B38-8327-C889DA27AFE7}" dt="2020-09-14T09:39:32.901" v="2402" actId="20577"/>
        <pc:sldMkLst>
          <pc:docMk/>
          <pc:sldMk cId="2185450449" sldId="268"/>
        </pc:sldMkLst>
        <pc:spChg chg="mod">
          <ac:chgData name="Delfine Van Veirdegem" userId="50038f5b-a82f-458a-8e33-e873e78004d3" providerId="ADAL" clId="{8CC921CB-6A11-4B38-8327-C889DA27AFE7}" dt="2020-09-14T09:39:32.901" v="2402" actId="20577"/>
          <ac:spMkLst>
            <pc:docMk/>
            <pc:sldMk cId="2185450449" sldId="268"/>
            <ac:spMk id="3" creationId="{CEB41AB1-E01F-4C6A-BB48-FBC0BC4751E6}"/>
          </ac:spMkLst>
        </pc:spChg>
      </pc:sldChg>
      <pc:sldChg chg="modSp mod">
        <pc:chgData name="Delfine Van Veirdegem" userId="50038f5b-a82f-458a-8e33-e873e78004d3" providerId="ADAL" clId="{8CC921CB-6A11-4B38-8327-C889DA27AFE7}" dt="2020-09-14T09:32:29.546" v="2239" actId="20577"/>
        <pc:sldMkLst>
          <pc:docMk/>
          <pc:sldMk cId="3137561790" sldId="269"/>
        </pc:sldMkLst>
        <pc:spChg chg="mod">
          <ac:chgData name="Delfine Van Veirdegem" userId="50038f5b-a82f-458a-8e33-e873e78004d3" providerId="ADAL" clId="{8CC921CB-6A11-4B38-8327-C889DA27AFE7}" dt="2020-09-14T09:32:29.546" v="2239" actId="20577"/>
          <ac:spMkLst>
            <pc:docMk/>
            <pc:sldMk cId="3137561790" sldId="269"/>
            <ac:spMk id="3" creationId="{275F46C8-57B7-4EDE-9F7F-8809A28F5573}"/>
          </ac:spMkLst>
        </pc:spChg>
      </pc:sldChg>
      <pc:sldChg chg="add del">
        <pc:chgData name="Delfine Van Veirdegem" userId="50038f5b-a82f-458a-8e33-e873e78004d3" providerId="ADAL" clId="{8CC921CB-6A11-4B38-8327-C889DA27AFE7}" dt="2020-09-14T09:06:37.847" v="601" actId="47"/>
        <pc:sldMkLst>
          <pc:docMk/>
          <pc:sldMk cId="685662728" sldId="271"/>
        </pc:sldMkLst>
      </pc:sldChg>
      <pc:sldChg chg="modSp add mod">
        <pc:chgData name="Delfine Van Veirdegem" userId="50038f5b-a82f-458a-8e33-e873e78004d3" providerId="ADAL" clId="{8CC921CB-6A11-4B38-8327-C889DA27AFE7}" dt="2020-09-14T09:56:17.650" v="2590" actId="20577"/>
        <pc:sldMkLst>
          <pc:docMk/>
          <pc:sldMk cId="3905114718" sldId="271"/>
        </pc:sldMkLst>
        <pc:spChg chg="mod">
          <ac:chgData name="Delfine Van Veirdegem" userId="50038f5b-a82f-458a-8e33-e873e78004d3" providerId="ADAL" clId="{8CC921CB-6A11-4B38-8327-C889DA27AFE7}" dt="2020-09-14T09:56:17.650" v="2590" actId="20577"/>
          <ac:spMkLst>
            <pc:docMk/>
            <pc:sldMk cId="3905114718" sldId="271"/>
            <ac:spMk id="3" creationId="{CEB41AB1-E01F-4C6A-BB48-FBC0BC4751E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0F70C-FA83-401A-8076-D95715CAE2C3}" type="datetimeFigureOut">
              <a:rPr lang="nl-BE" smtClean="0"/>
              <a:t>15/09/2020</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08D58-7AEA-40CB-830A-34082253638F}" type="slidenum">
              <a:rPr lang="nl-BE" smtClean="0"/>
              <a:t>‹nr.›</a:t>
            </a:fld>
            <a:endParaRPr lang="nl-BE"/>
          </a:p>
        </p:txBody>
      </p:sp>
    </p:spTree>
    <p:extLst>
      <p:ext uri="{BB962C8B-B14F-4D97-AF65-F5344CB8AC3E}">
        <p14:creationId xmlns:p14="http://schemas.microsoft.com/office/powerpoint/2010/main" val="2073873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99808D58-7AEA-40CB-830A-34082253638F}" type="slidenum">
              <a:rPr lang="nl-BE" smtClean="0"/>
              <a:t>4</a:t>
            </a:fld>
            <a:endParaRPr lang="nl-BE"/>
          </a:p>
        </p:txBody>
      </p:sp>
    </p:spTree>
    <p:extLst>
      <p:ext uri="{BB962C8B-B14F-4D97-AF65-F5344CB8AC3E}">
        <p14:creationId xmlns:p14="http://schemas.microsoft.com/office/powerpoint/2010/main" val="3955438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9/15/2020</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17106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9/15/2020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1210062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9/15/2020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1661364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9/15/2020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8898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9/15/2020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99492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9/15/2020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7899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9/15/2020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60201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9/15/2020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35124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9/15/2020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795028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9/15/2020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1853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9/15/2020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696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9/15/2020</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‹nr.›</a:t>
            </a:fld>
            <a:endParaRPr lang="en-US" dirty="0"/>
          </a:p>
        </p:txBody>
      </p:sp>
    </p:spTree>
    <p:extLst>
      <p:ext uri="{BB962C8B-B14F-4D97-AF65-F5344CB8AC3E}">
        <p14:creationId xmlns:p14="http://schemas.microsoft.com/office/powerpoint/2010/main" val="84904444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67" r:id="rId6"/>
    <p:sldLayoutId id="2147483663" r:id="rId7"/>
    <p:sldLayoutId id="2147483664" r:id="rId8"/>
    <p:sldLayoutId id="2147483665" r:id="rId9"/>
    <p:sldLayoutId id="2147483666" r:id="rId10"/>
    <p:sldLayoutId id="2147483668"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maps/d/viewer?mid=11tjiiJlm-MVQ7ifTPncnIHdzYb3Ic574&amp;usp=shari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5E11DA1-F807-4549-8C4B-5EC2DA0847B2}"/>
              </a:ext>
            </a:extLst>
          </p:cNvPr>
          <p:cNvSpPr>
            <a:spLocks noGrp="1"/>
          </p:cNvSpPr>
          <p:nvPr>
            <p:ph type="ctrTitle"/>
          </p:nvPr>
        </p:nvSpPr>
        <p:spPr>
          <a:xfrm>
            <a:off x="890338" y="640080"/>
            <a:ext cx="3734014" cy="3566160"/>
          </a:xfrm>
        </p:spPr>
        <p:txBody>
          <a:bodyPr anchor="b">
            <a:normAutofit/>
          </a:bodyPr>
          <a:lstStyle/>
          <a:p>
            <a:pPr>
              <a:lnSpc>
                <a:spcPct val="90000"/>
              </a:lnSpc>
            </a:pPr>
            <a:r>
              <a:rPr lang="nl-BE" sz="7400" dirty="0"/>
              <a:t>Voorstelling School in zicht vzw</a:t>
            </a:r>
          </a:p>
        </p:txBody>
      </p:sp>
      <p:sp>
        <p:nvSpPr>
          <p:cNvPr id="3" name="Ondertitel 2">
            <a:extLst>
              <a:ext uri="{FF2B5EF4-FFF2-40B4-BE49-F238E27FC236}">
                <a16:creationId xmlns:a16="http://schemas.microsoft.com/office/drawing/2014/main" id="{B9B7C923-493F-4CD0-8A48-189309614234}"/>
              </a:ext>
            </a:extLst>
          </p:cNvPr>
          <p:cNvSpPr>
            <a:spLocks noGrp="1"/>
          </p:cNvSpPr>
          <p:nvPr>
            <p:ph type="subTitle" idx="1"/>
          </p:nvPr>
        </p:nvSpPr>
        <p:spPr>
          <a:xfrm>
            <a:off x="890339" y="4636008"/>
            <a:ext cx="3734014" cy="1572768"/>
          </a:xfrm>
        </p:spPr>
        <p:txBody>
          <a:bodyPr>
            <a:normAutofit/>
          </a:bodyPr>
          <a:lstStyle/>
          <a:p>
            <a:r>
              <a:rPr lang="nl-BE" dirty="0"/>
              <a:t>Mogelijkheden van het project voor Zele</a:t>
            </a:r>
          </a:p>
        </p:txBody>
      </p:sp>
      <p:sp>
        <p:nvSpPr>
          <p:cNvPr id="29"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80A9A7"/>
          </a:solidFill>
          <a:ln w="38100" cap="rnd">
            <a:solidFill>
              <a:srgbClr val="80A9A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descr="Afbeelding met gras, buiten, persoon, person&#10;&#10;Automatisch gegenereerde beschrijving">
            <a:extLst>
              <a:ext uri="{FF2B5EF4-FFF2-40B4-BE49-F238E27FC236}">
                <a16:creationId xmlns:a16="http://schemas.microsoft.com/office/drawing/2014/main" id="{FD7D752E-110B-4C3F-9279-C6CA4002DC47}"/>
              </a:ext>
            </a:extLst>
          </p:cNvPr>
          <p:cNvPicPr>
            <a:picLocks noChangeAspect="1"/>
          </p:cNvPicPr>
          <p:nvPr/>
        </p:nvPicPr>
        <p:blipFill rotWithShape="1">
          <a:blip r:embed="rId2">
            <a:extLst>
              <a:ext uri="{28A0092B-C50C-407E-A947-70E740481C1C}">
                <a14:useLocalDpi xmlns:a14="http://schemas.microsoft.com/office/drawing/2010/main" val="0"/>
              </a:ext>
            </a:extLst>
          </a:blip>
          <a:srcRect r="1" b="3395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35260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Tijdelijke aanduiding voor inhoud 5" descr="Afbeelding met gebouw, persoon, mensen, stoel&#10;&#10;Automatisch gegenereerde beschrijving">
            <a:extLst>
              <a:ext uri="{FF2B5EF4-FFF2-40B4-BE49-F238E27FC236}">
                <a16:creationId xmlns:a16="http://schemas.microsoft.com/office/drawing/2014/main" id="{1D4D171F-2AF3-4756-B724-48701BACC80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638" b="8092"/>
          <a:stretch/>
        </p:blipFill>
        <p:spPr>
          <a:xfrm>
            <a:off x="20" y="-22"/>
            <a:ext cx="12191977" cy="6858022"/>
          </a:xfrm>
          <a:prstGeom prst="rect">
            <a:avLst/>
          </a:prstGeom>
        </p:spPr>
      </p:pic>
      <p:sp>
        <p:nvSpPr>
          <p:cNvPr id="13" name="Rectangle 12">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262626">
                  <a:alpha val="24000"/>
                </a:srgbClr>
              </a:gs>
              <a:gs pos="85000">
                <a:srgbClr val="262626">
                  <a:alpha val="45000"/>
                </a:srgb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49F5006-54AF-4129-900E-AE02FB0DE797}"/>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6600" dirty="0" err="1">
                <a:solidFill>
                  <a:schemeClr val="bg1"/>
                </a:solidFill>
              </a:rPr>
              <a:t>Terugkomavond</a:t>
            </a:r>
            <a:r>
              <a:rPr lang="en-US" sz="6600" dirty="0">
                <a:solidFill>
                  <a:schemeClr val="bg1"/>
                </a:solidFill>
              </a:rPr>
              <a:t> / </a:t>
            </a:r>
            <a:r>
              <a:rPr lang="en-US" sz="6600" dirty="0" err="1">
                <a:solidFill>
                  <a:schemeClr val="bg1"/>
                </a:solidFill>
              </a:rPr>
              <a:t>Ouderbabbels</a:t>
            </a:r>
            <a:br>
              <a:rPr lang="en-US" sz="6600" dirty="0">
                <a:solidFill>
                  <a:schemeClr val="bg1"/>
                </a:solidFill>
              </a:rPr>
            </a:br>
            <a:r>
              <a:rPr lang="en-US" sz="2500" dirty="0">
                <a:solidFill>
                  <a:schemeClr val="bg1"/>
                </a:solidFill>
              </a:rPr>
              <a:t>Doel: </a:t>
            </a:r>
            <a:r>
              <a:rPr lang="en-US" sz="2500" dirty="0" err="1">
                <a:solidFill>
                  <a:schemeClr val="bg1"/>
                </a:solidFill>
              </a:rPr>
              <a:t>Verbondenheid</a:t>
            </a:r>
            <a:r>
              <a:rPr lang="en-US" sz="2500" dirty="0">
                <a:solidFill>
                  <a:schemeClr val="bg1"/>
                </a:solidFill>
              </a:rPr>
              <a:t> met de school/</a:t>
            </a:r>
            <a:r>
              <a:rPr lang="en-US" sz="2500" dirty="0" err="1">
                <a:solidFill>
                  <a:schemeClr val="bg1"/>
                </a:solidFill>
              </a:rPr>
              <a:t>Ouderwerking</a:t>
            </a:r>
            <a:r>
              <a:rPr lang="en-US" sz="2500" dirty="0">
                <a:solidFill>
                  <a:schemeClr val="bg1"/>
                </a:solidFill>
              </a:rPr>
              <a:t> van </a:t>
            </a:r>
            <a:r>
              <a:rPr lang="en-US" sz="2500" dirty="0" err="1">
                <a:solidFill>
                  <a:schemeClr val="bg1"/>
                </a:solidFill>
              </a:rPr>
              <a:t>bij</a:t>
            </a:r>
            <a:r>
              <a:rPr lang="en-US" sz="2500" dirty="0">
                <a:solidFill>
                  <a:schemeClr val="bg1"/>
                </a:solidFill>
              </a:rPr>
              <a:t> de start - </a:t>
            </a:r>
            <a:r>
              <a:rPr lang="en-US" sz="2500" dirty="0" err="1">
                <a:solidFill>
                  <a:schemeClr val="bg1"/>
                </a:solidFill>
              </a:rPr>
              <a:t>Buurtcontact</a:t>
            </a:r>
            <a:r>
              <a:rPr lang="en-US" sz="2500" dirty="0">
                <a:solidFill>
                  <a:schemeClr val="bg1"/>
                </a:solidFill>
              </a:rPr>
              <a:t> - </a:t>
            </a:r>
            <a:r>
              <a:rPr lang="en-US" sz="2500" dirty="0" err="1">
                <a:solidFill>
                  <a:schemeClr val="bg1"/>
                </a:solidFill>
              </a:rPr>
              <a:t>groepsinstap</a:t>
            </a:r>
            <a:r>
              <a:rPr lang="en-US" sz="2500" dirty="0">
                <a:solidFill>
                  <a:schemeClr val="bg1"/>
                </a:solidFill>
              </a:rPr>
              <a:t> – </a:t>
            </a:r>
            <a:r>
              <a:rPr lang="en-US" sz="2500" dirty="0" err="1">
                <a:solidFill>
                  <a:schemeClr val="bg1"/>
                </a:solidFill>
              </a:rPr>
              <a:t>wegnemen</a:t>
            </a:r>
            <a:r>
              <a:rPr lang="en-US" sz="2500" dirty="0">
                <a:solidFill>
                  <a:schemeClr val="bg1"/>
                </a:solidFill>
              </a:rPr>
              <a:t> </a:t>
            </a:r>
            <a:r>
              <a:rPr lang="en-US" sz="2500" dirty="0" err="1">
                <a:solidFill>
                  <a:schemeClr val="bg1"/>
                </a:solidFill>
              </a:rPr>
              <a:t>sociale</a:t>
            </a:r>
            <a:r>
              <a:rPr lang="en-US" sz="2500" dirty="0">
                <a:solidFill>
                  <a:schemeClr val="bg1"/>
                </a:solidFill>
              </a:rPr>
              <a:t> angst</a:t>
            </a:r>
          </a:p>
        </p:txBody>
      </p:sp>
      <p:sp>
        <p:nvSpPr>
          <p:cNvPr id="15" name="Rectangle 1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262626">
                  <a:alpha val="24000"/>
                </a:srgbClr>
              </a:gs>
              <a:gs pos="85000">
                <a:srgbClr val="262626">
                  <a:alpha val="45000"/>
                </a:srgb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voedsel, teken&#10;&#10;Automatisch gegenereerde beschrijving">
            <a:extLst>
              <a:ext uri="{FF2B5EF4-FFF2-40B4-BE49-F238E27FC236}">
                <a16:creationId xmlns:a16="http://schemas.microsoft.com/office/drawing/2014/main" id="{1E33D5C2-1505-42E7-9611-D638F2D6E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044" y="5641085"/>
            <a:ext cx="1080518" cy="1080518"/>
          </a:xfrm>
          <a:prstGeom prst="rect">
            <a:avLst/>
          </a:prstGeom>
        </p:spPr>
      </p:pic>
    </p:spTree>
    <p:extLst>
      <p:ext uri="{BB962C8B-B14F-4D97-AF65-F5344CB8AC3E}">
        <p14:creationId xmlns:p14="http://schemas.microsoft.com/office/powerpoint/2010/main" val="3229805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1">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rgbClr val="80A9A7"/>
          </a:solidFill>
          <a:ln w="685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349F5006-54AF-4129-900E-AE02FB0DE797}"/>
              </a:ext>
            </a:extLst>
          </p:cNvPr>
          <p:cNvSpPr>
            <a:spLocks noGrp="1"/>
          </p:cNvSpPr>
          <p:nvPr>
            <p:ph type="title"/>
          </p:nvPr>
        </p:nvSpPr>
        <p:spPr>
          <a:xfrm>
            <a:off x="841248" y="644652"/>
            <a:ext cx="3182112" cy="5568696"/>
          </a:xfrm>
        </p:spPr>
        <p:txBody>
          <a:bodyPr>
            <a:normAutofit/>
          </a:bodyPr>
          <a:lstStyle/>
          <a:p>
            <a:pPr>
              <a:lnSpc>
                <a:spcPct val="90000"/>
              </a:lnSpc>
            </a:pPr>
            <a:r>
              <a:rPr lang="nl-BE" sz="6600" dirty="0">
                <a:solidFill>
                  <a:srgbClr val="FFFFFF"/>
                </a:solidFill>
              </a:rPr>
              <a:t>reguliere werking - voordelen</a:t>
            </a:r>
          </a:p>
        </p:txBody>
      </p:sp>
      <p:sp>
        <p:nvSpPr>
          <p:cNvPr id="3" name="Tijdelijke aanduiding voor inhoud 2">
            <a:extLst>
              <a:ext uri="{FF2B5EF4-FFF2-40B4-BE49-F238E27FC236}">
                <a16:creationId xmlns:a16="http://schemas.microsoft.com/office/drawing/2014/main" id="{CEB41AB1-E01F-4C6A-BB48-FBC0BC4751E6}"/>
              </a:ext>
            </a:extLst>
          </p:cNvPr>
          <p:cNvSpPr>
            <a:spLocks noGrp="1"/>
          </p:cNvSpPr>
          <p:nvPr>
            <p:ph idx="1"/>
          </p:nvPr>
        </p:nvSpPr>
        <p:spPr>
          <a:xfrm>
            <a:off x="5494350" y="644652"/>
            <a:ext cx="6694602" cy="5568696"/>
          </a:xfrm>
        </p:spPr>
        <p:txBody>
          <a:bodyPr anchor="ctr">
            <a:normAutofit fontScale="25000" lnSpcReduction="20000"/>
          </a:bodyPr>
          <a:lstStyle/>
          <a:p>
            <a:pPr marL="0" indent="0">
              <a:lnSpc>
                <a:spcPct val="100000"/>
              </a:lnSpc>
              <a:buNone/>
            </a:pPr>
            <a:r>
              <a:rPr lang="nl-BE" sz="9600" u="sng" dirty="0"/>
              <a:t>Voor ouders</a:t>
            </a:r>
          </a:p>
          <a:p>
            <a:pPr>
              <a:lnSpc>
                <a:spcPct val="100000"/>
              </a:lnSpc>
            </a:pPr>
            <a:r>
              <a:rPr lang="nl-BE" sz="9600" dirty="0"/>
              <a:t>Weloverwogen schoolkeuze, eenvoudige kennismaking met scholen en buurtgenoten</a:t>
            </a:r>
          </a:p>
          <a:p>
            <a:pPr marL="0" indent="0">
              <a:lnSpc>
                <a:spcPct val="100000"/>
              </a:lnSpc>
              <a:buNone/>
            </a:pPr>
            <a:r>
              <a:rPr lang="nl-BE" sz="9600" u="sng" dirty="0"/>
              <a:t>Voor scholen</a:t>
            </a:r>
          </a:p>
          <a:p>
            <a:pPr>
              <a:lnSpc>
                <a:spcPct val="100000"/>
              </a:lnSpc>
            </a:pPr>
            <a:r>
              <a:rPr lang="nl-BE" sz="9600" dirty="0"/>
              <a:t>Vooroordelen doorbreken bij kansrijke ouders die de school anders niet zouden bezoeken</a:t>
            </a:r>
            <a:br>
              <a:rPr lang="nl-BE" sz="9600" dirty="0"/>
            </a:br>
            <a:r>
              <a:rPr lang="nl-BE" sz="9600" dirty="0"/>
              <a:t>De kans om zichzelf te presenteren(&lt;-&gt; via via)</a:t>
            </a:r>
          </a:p>
          <a:p>
            <a:pPr>
              <a:lnSpc>
                <a:spcPct val="100000"/>
              </a:lnSpc>
            </a:pPr>
            <a:r>
              <a:rPr lang="nl-BE" sz="9600" dirty="0"/>
              <a:t>Diepgaande ouderfeedback &amp; aangepaste tips na de activiteiten – bijsturen</a:t>
            </a:r>
          </a:p>
          <a:p>
            <a:pPr>
              <a:lnSpc>
                <a:spcPct val="100000"/>
              </a:lnSpc>
            </a:pPr>
            <a:r>
              <a:rPr lang="nl-BE" sz="9600" dirty="0"/>
              <a:t>Hogere betrokkenheid van ouders die instromen</a:t>
            </a:r>
          </a:p>
          <a:p>
            <a:pPr>
              <a:lnSpc>
                <a:spcPct val="100000"/>
              </a:lnSpc>
            </a:pPr>
            <a:r>
              <a:rPr lang="nl-BE" sz="9600" u="sng" dirty="0"/>
              <a:t>Intensiteit </a:t>
            </a:r>
            <a:r>
              <a:rPr lang="nl-BE" sz="9600" dirty="0"/>
              <a:t>van het project? </a:t>
            </a:r>
          </a:p>
          <a:p>
            <a:pPr marL="0" indent="0">
              <a:lnSpc>
                <a:spcPct val="100000"/>
              </a:lnSpc>
              <a:buNone/>
            </a:pPr>
            <a:r>
              <a:rPr lang="nl-BE" sz="9600" u="sng" dirty="0"/>
              <a:t>Voor de gemeente</a:t>
            </a:r>
          </a:p>
          <a:p>
            <a:pPr>
              <a:lnSpc>
                <a:spcPct val="100000"/>
              </a:lnSpc>
            </a:pPr>
            <a:r>
              <a:rPr lang="nl-BE" sz="9600" dirty="0"/>
              <a:t>Minder verloop tussen de scholen</a:t>
            </a:r>
          </a:p>
          <a:p>
            <a:pPr>
              <a:lnSpc>
                <a:spcPct val="100000"/>
              </a:lnSpc>
            </a:pPr>
            <a:r>
              <a:rPr lang="nl-BE" sz="9600" dirty="0"/>
              <a:t>Beter evenwicht in de sociale mix</a:t>
            </a:r>
          </a:p>
          <a:p>
            <a:pPr>
              <a:lnSpc>
                <a:spcPct val="100000"/>
              </a:lnSpc>
            </a:pPr>
            <a:r>
              <a:rPr lang="nl-BE" sz="9600" dirty="0"/>
              <a:t>School in zicht neemt de </a:t>
            </a:r>
            <a:r>
              <a:rPr lang="nl-BE" sz="9600" u="sng" dirty="0"/>
              <a:t>communicatie</a:t>
            </a:r>
            <a:r>
              <a:rPr lang="nl-BE" sz="9600" dirty="0"/>
              <a:t> en organisatie op zich. Een contactpersoon bij de gemeente is wel noodzakelijk.</a:t>
            </a:r>
          </a:p>
          <a:p>
            <a:pPr marL="0" indent="0">
              <a:lnSpc>
                <a:spcPct val="100000"/>
              </a:lnSpc>
              <a:buNone/>
            </a:pPr>
            <a:endParaRPr lang="nl-BE" sz="1800" dirty="0"/>
          </a:p>
        </p:txBody>
      </p:sp>
      <p:pic>
        <p:nvPicPr>
          <p:cNvPr id="5" name="Afbeelding 4" descr="Afbeelding met voedsel, teken&#10;&#10;Automatisch gegenereerde beschrijving">
            <a:extLst>
              <a:ext uri="{FF2B5EF4-FFF2-40B4-BE49-F238E27FC236}">
                <a16:creationId xmlns:a16="http://schemas.microsoft.com/office/drawing/2014/main" id="{1E33D5C2-1505-42E7-9611-D638F2D6E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9044" y="5641085"/>
            <a:ext cx="1080518" cy="1080518"/>
          </a:xfrm>
          <a:prstGeom prst="rect">
            <a:avLst/>
          </a:prstGeom>
        </p:spPr>
      </p:pic>
    </p:spTree>
    <p:extLst>
      <p:ext uri="{BB962C8B-B14F-4D97-AF65-F5344CB8AC3E}">
        <p14:creationId xmlns:p14="http://schemas.microsoft.com/office/powerpoint/2010/main" val="2496028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6DD3BB1-D3F8-43BC-B46E-A653DE4DB659}"/>
              </a:ext>
            </a:extLst>
          </p:cNvPr>
          <p:cNvSpPr>
            <a:spLocks noGrp="1"/>
          </p:cNvSpPr>
          <p:nvPr>
            <p:ph type="title"/>
          </p:nvPr>
        </p:nvSpPr>
        <p:spPr>
          <a:xfrm>
            <a:off x="5297762" y="329184"/>
            <a:ext cx="6251110" cy="1783080"/>
          </a:xfrm>
        </p:spPr>
        <p:txBody>
          <a:bodyPr anchor="b">
            <a:normAutofit/>
          </a:bodyPr>
          <a:lstStyle/>
          <a:p>
            <a:pPr>
              <a:lnSpc>
                <a:spcPct val="90000"/>
              </a:lnSpc>
            </a:pPr>
            <a:r>
              <a:rPr lang="nl-BE" sz="5000" dirty="0"/>
              <a:t>Communicatiecampagne: bereiken van de doelgroep nieuwe ouders</a:t>
            </a:r>
          </a:p>
        </p:txBody>
      </p:sp>
      <p:sp>
        <p:nvSpPr>
          <p:cNvPr id="1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0A9A7"/>
          </a:solidFill>
          <a:ln w="38100" cap="rnd">
            <a:solidFill>
              <a:srgbClr val="80A9A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75F46C8-57B7-4EDE-9F7F-8809A28F5573}"/>
              </a:ext>
            </a:extLst>
          </p:cNvPr>
          <p:cNvSpPr>
            <a:spLocks noGrp="1"/>
          </p:cNvSpPr>
          <p:nvPr>
            <p:ph idx="1"/>
          </p:nvPr>
        </p:nvSpPr>
        <p:spPr>
          <a:xfrm>
            <a:off x="5297762" y="2706624"/>
            <a:ext cx="6251110" cy="3483864"/>
          </a:xfrm>
        </p:spPr>
        <p:txBody>
          <a:bodyPr>
            <a:normAutofit/>
          </a:bodyPr>
          <a:lstStyle/>
          <a:p>
            <a:r>
              <a:rPr lang="nl-BE" dirty="0"/>
              <a:t>Kinderdagverblijven, winkels, online groepen, verenigingen, …</a:t>
            </a:r>
          </a:p>
          <a:p>
            <a:r>
              <a:rPr lang="nl-BE" dirty="0"/>
              <a:t>Folder, affiche, website, gerichte facebookadvertenties, </a:t>
            </a:r>
          </a:p>
          <a:p>
            <a:r>
              <a:rPr lang="nl-BE" dirty="0"/>
              <a:t>Communicatiekanalen van de gemeente</a:t>
            </a:r>
          </a:p>
          <a:p>
            <a:pPr marL="0" indent="0">
              <a:buNone/>
            </a:pPr>
            <a:endParaRPr lang="nl-BE" dirty="0"/>
          </a:p>
        </p:txBody>
      </p:sp>
      <p:pic>
        <p:nvPicPr>
          <p:cNvPr id="7" name="Afbeelding 6">
            <a:extLst>
              <a:ext uri="{FF2B5EF4-FFF2-40B4-BE49-F238E27FC236}">
                <a16:creationId xmlns:a16="http://schemas.microsoft.com/office/drawing/2014/main" id="{7B904421-1CE1-4CF4-AB55-08404683DA9A}"/>
              </a:ext>
            </a:extLst>
          </p:cNvPr>
          <p:cNvPicPr>
            <a:picLocks noChangeAspect="1"/>
          </p:cNvPicPr>
          <p:nvPr/>
        </p:nvPicPr>
        <p:blipFill rotWithShape="1">
          <a:blip r:embed="rId2"/>
          <a:srcRect r="468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137561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49F5006-54AF-4129-900E-AE02FB0DE797}"/>
              </a:ext>
            </a:extLst>
          </p:cNvPr>
          <p:cNvSpPr>
            <a:spLocks noGrp="1"/>
          </p:cNvSpPr>
          <p:nvPr>
            <p:ph type="title"/>
          </p:nvPr>
        </p:nvSpPr>
        <p:spPr>
          <a:xfrm>
            <a:off x="576072" y="238539"/>
            <a:ext cx="11018520" cy="1434415"/>
          </a:xfrm>
        </p:spPr>
        <p:txBody>
          <a:bodyPr anchor="b">
            <a:normAutofit/>
          </a:bodyPr>
          <a:lstStyle/>
          <a:p>
            <a:pPr>
              <a:lnSpc>
                <a:spcPct val="90000"/>
              </a:lnSpc>
            </a:pPr>
            <a:r>
              <a:rPr lang="nl-BE" sz="6100"/>
              <a:t>Alternatief voorstel: Persoonlijke begeleiding</a:t>
            </a:r>
          </a:p>
        </p:txBody>
      </p:sp>
      <p:sp>
        <p:nvSpPr>
          <p:cNvPr id="1029"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80A9A7"/>
          </a:solidFill>
          <a:ln w="38100" cap="rnd">
            <a:solidFill>
              <a:srgbClr val="80A9A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CEB41AB1-E01F-4C6A-BB48-FBC0BC4751E6}"/>
              </a:ext>
            </a:extLst>
          </p:cNvPr>
          <p:cNvSpPr>
            <a:spLocks noGrp="1"/>
          </p:cNvSpPr>
          <p:nvPr>
            <p:ph idx="1"/>
          </p:nvPr>
        </p:nvSpPr>
        <p:spPr>
          <a:xfrm>
            <a:off x="572493" y="2071316"/>
            <a:ext cx="6713552" cy="4119172"/>
          </a:xfrm>
        </p:spPr>
        <p:txBody>
          <a:bodyPr anchor="t">
            <a:normAutofit/>
          </a:bodyPr>
          <a:lstStyle/>
          <a:p>
            <a:r>
              <a:rPr lang="nl-BE" dirty="0"/>
              <a:t>Project in ontwikkeling: </a:t>
            </a:r>
            <a:r>
              <a:rPr lang="nl-BE" dirty="0" err="1"/>
              <a:t>Quickscan</a:t>
            </a:r>
            <a:r>
              <a:rPr lang="nl-BE" dirty="0"/>
              <a:t> van de drempels + begeleiding op maat</a:t>
            </a:r>
          </a:p>
          <a:p>
            <a:r>
              <a:rPr lang="nl-BE" dirty="0"/>
              <a:t>Bijv. VKS De Kleuterkouter/ GO! </a:t>
            </a:r>
            <a:r>
              <a:rPr lang="nl-BE" dirty="0" err="1"/>
              <a:t>Aloïs</a:t>
            </a:r>
            <a:r>
              <a:rPr lang="nl-BE" dirty="0"/>
              <a:t> De </a:t>
            </a:r>
            <a:r>
              <a:rPr lang="nl-BE" dirty="0" err="1"/>
              <a:t>Beulelaan</a:t>
            </a:r>
            <a:endParaRPr lang="nl-BE" dirty="0"/>
          </a:p>
          <a:p>
            <a:pPr marL="0" indent="0">
              <a:buNone/>
            </a:pPr>
            <a:endParaRPr lang="nl-BE" dirty="0"/>
          </a:p>
        </p:txBody>
      </p:sp>
      <p:pic>
        <p:nvPicPr>
          <p:cNvPr id="1026" name="Picture 2" descr="onderzoek bis">
            <a:extLst>
              <a:ext uri="{FF2B5EF4-FFF2-40B4-BE49-F238E27FC236}">
                <a16:creationId xmlns:a16="http://schemas.microsoft.com/office/drawing/2014/main" id="{92A3FC40-E0A8-400A-BD9A-788D5EA7C8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86" r="14998"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Afbeelding met voedsel, teken&#10;&#10;Automatisch gegenereerde beschrijving">
            <a:extLst>
              <a:ext uri="{FF2B5EF4-FFF2-40B4-BE49-F238E27FC236}">
                <a16:creationId xmlns:a16="http://schemas.microsoft.com/office/drawing/2014/main" id="{1E33D5C2-1505-42E7-9611-D638F2D6E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044" y="5641085"/>
            <a:ext cx="1080518" cy="1080518"/>
          </a:xfrm>
          <a:prstGeom prst="rect">
            <a:avLst/>
          </a:prstGeom>
        </p:spPr>
      </p:pic>
    </p:spTree>
    <p:extLst>
      <p:ext uri="{BB962C8B-B14F-4D97-AF65-F5344CB8AC3E}">
        <p14:creationId xmlns:p14="http://schemas.microsoft.com/office/powerpoint/2010/main" val="614296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F5006-54AF-4129-900E-AE02FB0DE797}"/>
              </a:ext>
            </a:extLst>
          </p:cNvPr>
          <p:cNvSpPr>
            <a:spLocks noGrp="1"/>
          </p:cNvSpPr>
          <p:nvPr>
            <p:ph type="title"/>
          </p:nvPr>
        </p:nvSpPr>
        <p:spPr/>
        <p:txBody>
          <a:bodyPr>
            <a:normAutofit/>
          </a:bodyPr>
          <a:lstStyle/>
          <a:p>
            <a:r>
              <a:rPr lang="nl-BE" dirty="0" err="1"/>
              <a:t>Siz</a:t>
            </a:r>
            <a:r>
              <a:rPr lang="nl-BE" dirty="0"/>
              <a:t> – verwezenlijkingen</a:t>
            </a:r>
          </a:p>
        </p:txBody>
      </p:sp>
      <p:sp>
        <p:nvSpPr>
          <p:cNvPr id="3" name="Tijdelijke aanduiding voor inhoud 2">
            <a:extLst>
              <a:ext uri="{FF2B5EF4-FFF2-40B4-BE49-F238E27FC236}">
                <a16:creationId xmlns:a16="http://schemas.microsoft.com/office/drawing/2014/main" id="{CEB41AB1-E01F-4C6A-BB48-FBC0BC4751E6}"/>
              </a:ext>
            </a:extLst>
          </p:cNvPr>
          <p:cNvSpPr>
            <a:spLocks noGrp="1"/>
          </p:cNvSpPr>
          <p:nvPr>
            <p:ph idx="1"/>
          </p:nvPr>
        </p:nvSpPr>
        <p:spPr/>
        <p:txBody>
          <a:bodyPr>
            <a:normAutofit/>
          </a:bodyPr>
          <a:lstStyle/>
          <a:p>
            <a:r>
              <a:rPr lang="nl-BE" dirty="0"/>
              <a:t>Mechelen, Lokeren, Wetteren, Sint-Niklaas, Gent, Genk, Temse, Sint-Jans-Molenbeek, Antwerpen-Noord, Borgerhout</a:t>
            </a:r>
          </a:p>
          <a:p>
            <a:r>
              <a:rPr lang="nl-BE" dirty="0"/>
              <a:t>Voorbeeld: Lokeren</a:t>
            </a:r>
          </a:p>
          <a:p>
            <a:pPr lvl="1"/>
            <a:r>
              <a:rPr lang="nl-BE" dirty="0"/>
              <a:t>10</a:t>
            </a:r>
            <a:r>
              <a:rPr lang="nl-BE" baseline="30000" dirty="0"/>
              <a:t>de</a:t>
            </a:r>
            <a:r>
              <a:rPr lang="nl-BE" dirty="0"/>
              <a:t> editie</a:t>
            </a:r>
          </a:p>
          <a:p>
            <a:pPr lvl="1"/>
            <a:r>
              <a:rPr lang="nl-BE" dirty="0"/>
              <a:t>465 gezinnen</a:t>
            </a:r>
          </a:p>
          <a:p>
            <a:pPr lvl="1"/>
            <a:r>
              <a:rPr lang="nl-BE" dirty="0"/>
              <a:t>297 inschrijvingen door kansrijke ouders in deelnemende scholen + broers en zussen</a:t>
            </a:r>
          </a:p>
          <a:p>
            <a:pPr lvl="1"/>
            <a:r>
              <a:rPr lang="nl-BE" dirty="0"/>
              <a:t>Tevreden directies </a:t>
            </a:r>
            <a:r>
              <a:rPr lang="nl-BE" i="1" dirty="0"/>
              <a:t>“School in zicht heeft onze school gered. Mensen maken na zoveel jaren bewust de keuze voor onze school.” </a:t>
            </a:r>
            <a:r>
              <a:rPr lang="nl-BE"/>
              <a:t>– Directie uit </a:t>
            </a:r>
            <a:r>
              <a:rPr lang="nl-BE" dirty="0"/>
              <a:t>Lokeren</a:t>
            </a:r>
          </a:p>
          <a:p>
            <a:endParaRPr lang="nl-BE" dirty="0"/>
          </a:p>
          <a:p>
            <a:endParaRPr lang="nl-BE" dirty="0"/>
          </a:p>
        </p:txBody>
      </p:sp>
      <p:pic>
        <p:nvPicPr>
          <p:cNvPr id="5" name="Afbeelding 4" descr="Afbeelding met voedsel, teken&#10;&#10;Automatisch gegenereerde beschrijving">
            <a:extLst>
              <a:ext uri="{FF2B5EF4-FFF2-40B4-BE49-F238E27FC236}">
                <a16:creationId xmlns:a16="http://schemas.microsoft.com/office/drawing/2014/main" id="{1E33D5C2-1505-42E7-9611-D638F2D6E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9044" y="5641085"/>
            <a:ext cx="1080518" cy="1080518"/>
          </a:xfrm>
          <a:prstGeom prst="rect">
            <a:avLst/>
          </a:prstGeom>
        </p:spPr>
      </p:pic>
    </p:spTree>
    <p:extLst>
      <p:ext uri="{BB962C8B-B14F-4D97-AF65-F5344CB8AC3E}">
        <p14:creationId xmlns:p14="http://schemas.microsoft.com/office/powerpoint/2010/main" val="2105745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F5006-54AF-4129-900E-AE02FB0DE797}"/>
              </a:ext>
            </a:extLst>
          </p:cNvPr>
          <p:cNvSpPr>
            <a:spLocks noGrp="1"/>
          </p:cNvSpPr>
          <p:nvPr>
            <p:ph type="title"/>
          </p:nvPr>
        </p:nvSpPr>
        <p:spPr/>
        <p:txBody>
          <a:bodyPr>
            <a:normAutofit/>
          </a:bodyPr>
          <a:lstStyle/>
          <a:p>
            <a:r>
              <a:rPr lang="nl-BE" dirty="0" err="1"/>
              <a:t>Siz</a:t>
            </a:r>
            <a:r>
              <a:rPr lang="nl-BE" dirty="0"/>
              <a:t>: prijzen en timing</a:t>
            </a:r>
          </a:p>
        </p:txBody>
      </p:sp>
      <p:sp>
        <p:nvSpPr>
          <p:cNvPr id="3" name="Tijdelijke aanduiding voor inhoud 2">
            <a:extLst>
              <a:ext uri="{FF2B5EF4-FFF2-40B4-BE49-F238E27FC236}">
                <a16:creationId xmlns:a16="http://schemas.microsoft.com/office/drawing/2014/main" id="{CEB41AB1-E01F-4C6A-BB48-FBC0BC4751E6}"/>
              </a:ext>
            </a:extLst>
          </p:cNvPr>
          <p:cNvSpPr>
            <a:spLocks noGrp="1"/>
          </p:cNvSpPr>
          <p:nvPr>
            <p:ph idx="1"/>
          </p:nvPr>
        </p:nvSpPr>
        <p:spPr/>
        <p:txBody>
          <a:bodyPr>
            <a:normAutofit fontScale="70000" lnSpcReduction="20000"/>
          </a:bodyPr>
          <a:lstStyle/>
          <a:p>
            <a:r>
              <a:rPr lang="nl-BE" dirty="0"/>
              <a:t>Voorbereidend jaar 2020 – 2021:</a:t>
            </a:r>
          </a:p>
          <a:p>
            <a:pPr lvl="1"/>
            <a:r>
              <a:rPr lang="nl-BE" dirty="0"/>
              <a:t>Workshops + kennismaking met directies en het onderwijsveld</a:t>
            </a:r>
          </a:p>
          <a:p>
            <a:pPr lvl="1"/>
            <a:r>
              <a:rPr lang="nl-BE" dirty="0"/>
              <a:t>Voorbereiden van communicatie, netwerk in kaart brengen</a:t>
            </a:r>
          </a:p>
          <a:p>
            <a:pPr lvl="1"/>
            <a:r>
              <a:rPr lang="nl-BE" dirty="0"/>
              <a:t>Situaties v.d. school in kaart brengen</a:t>
            </a:r>
          </a:p>
          <a:p>
            <a:r>
              <a:rPr lang="nl-BE" dirty="0"/>
              <a:t>Snelle opstart reguliere werking: werkingsjaar 2020 – 2021 met activiteiten vanaf januari</a:t>
            </a:r>
          </a:p>
          <a:p>
            <a:pPr lvl="1"/>
            <a:r>
              <a:rPr lang="nl-BE" dirty="0"/>
              <a:t>Bevestiging deelnemende directies begin oktober</a:t>
            </a:r>
          </a:p>
          <a:p>
            <a:pPr lvl="1"/>
            <a:r>
              <a:rPr lang="nl-BE" dirty="0"/>
              <a:t>Kennismaking met directies, partners oktober</a:t>
            </a:r>
          </a:p>
          <a:p>
            <a:pPr lvl="1"/>
            <a:r>
              <a:rPr lang="nl-BE" dirty="0"/>
              <a:t>Voorbereiden van de communicatie voor november</a:t>
            </a:r>
          </a:p>
          <a:p>
            <a:pPr lvl="1"/>
            <a:r>
              <a:rPr lang="nl-BE" dirty="0"/>
              <a:t>Activiteiten januari – februari</a:t>
            </a:r>
          </a:p>
          <a:p>
            <a:r>
              <a:rPr lang="nl-BE" dirty="0"/>
              <a:t>Engagement van meerdere jaren 20.000 euro/jaar</a:t>
            </a:r>
          </a:p>
          <a:p>
            <a:pPr lvl="1"/>
            <a:r>
              <a:rPr lang="nl-BE" dirty="0"/>
              <a:t>Echter: geen verplichting</a:t>
            </a:r>
          </a:p>
          <a:p>
            <a:r>
              <a:rPr lang="nl-BE" dirty="0"/>
              <a:t>Jaar 2020 – 2021 is kosteloos</a:t>
            </a:r>
          </a:p>
          <a:p>
            <a:pPr lvl="1"/>
            <a:endParaRPr lang="nl-BE" dirty="0"/>
          </a:p>
          <a:p>
            <a:pPr marL="457200" lvl="1" indent="0">
              <a:buNone/>
            </a:pPr>
            <a:endParaRPr lang="nl-BE" dirty="0"/>
          </a:p>
          <a:p>
            <a:pPr marL="457200" lvl="1" indent="0">
              <a:buNone/>
            </a:pPr>
            <a:endParaRPr lang="nl-BE" dirty="0"/>
          </a:p>
          <a:p>
            <a:pPr marL="457200" lvl="1" indent="0">
              <a:buNone/>
            </a:pPr>
            <a:endParaRPr lang="nl-BE" dirty="0"/>
          </a:p>
          <a:p>
            <a:endParaRPr lang="nl-BE" dirty="0"/>
          </a:p>
        </p:txBody>
      </p:sp>
      <p:pic>
        <p:nvPicPr>
          <p:cNvPr id="5" name="Afbeelding 4" descr="Afbeelding met voedsel, teken&#10;&#10;Automatisch gegenereerde beschrijving">
            <a:extLst>
              <a:ext uri="{FF2B5EF4-FFF2-40B4-BE49-F238E27FC236}">
                <a16:creationId xmlns:a16="http://schemas.microsoft.com/office/drawing/2014/main" id="{1E33D5C2-1505-42E7-9611-D638F2D6E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9044" y="5641085"/>
            <a:ext cx="1080518" cy="1080518"/>
          </a:xfrm>
          <a:prstGeom prst="rect">
            <a:avLst/>
          </a:prstGeom>
        </p:spPr>
      </p:pic>
    </p:spTree>
    <p:extLst>
      <p:ext uri="{BB962C8B-B14F-4D97-AF65-F5344CB8AC3E}">
        <p14:creationId xmlns:p14="http://schemas.microsoft.com/office/powerpoint/2010/main" val="2185450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3" name="Rectangle 1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1D3AD80-CC45-4A3D-B83F-D3C9707F8487}"/>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8000"/>
              <a:t>Vragen?</a:t>
            </a:r>
          </a:p>
        </p:txBody>
      </p:sp>
      <p:sp>
        <p:nvSpPr>
          <p:cNvPr id="24"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80A9A7"/>
          </a:solidFill>
          <a:ln w="38100" cap="rnd">
            <a:solidFill>
              <a:srgbClr val="80A9A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persoon, buiten, gebouw, zitten&#10;&#10;Automatisch gegenereerde beschrijving">
            <a:extLst>
              <a:ext uri="{FF2B5EF4-FFF2-40B4-BE49-F238E27FC236}">
                <a16:creationId xmlns:a16="http://schemas.microsoft.com/office/drawing/2014/main" id="{48763B80-996D-42F4-ADD0-F7CD6E06318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7" name="Afbeelding 6" descr="Afbeelding met voedsel, teken&#10;&#10;Automatisch gegenereerde beschrijving">
            <a:extLst>
              <a:ext uri="{FF2B5EF4-FFF2-40B4-BE49-F238E27FC236}">
                <a16:creationId xmlns:a16="http://schemas.microsoft.com/office/drawing/2014/main" id="{0525B673-2203-429B-A904-2F105F6260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044" y="5641085"/>
            <a:ext cx="1080518" cy="1080518"/>
          </a:xfrm>
          <a:prstGeom prst="rect">
            <a:avLst/>
          </a:prstGeom>
        </p:spPr>
      </p:pic>
    </p:spTree>
    <p:extLst>
      <p:ext uri="{BB962C8B-B14F-4D97-AF65-F5344CB8AC3E}">
        <p14:creationId xmlns:p14="http://schemas.microsoft.com/office/powerpoint/2010/main" val="948660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F5006-54AF-4129-900E-AE02FB0DE797}"/>
              </a:ext>
            </a:extLst>
          </p:cNvPr>
          <p:cNvSpPr>
            <a:spLocks noGrp="1"/>
          </p:cNvSpPr>
          <p:nvPr>
            <p:ph type="title"/>
          </p:nvPr>
        </p:nvSpPr>
        <p:spPr/>
        <p:txBody>
          <a:bodyPr/>
          <a:lstStyle/>
          <a:p>
            <a:r>
              <a:rPr lang="nl-BE" dirty="0"/>
              <a:t>School in zicht </a:t>
            </a:r>
          </a:p>
        </p:txBody>
      </p:sp>
      <p:sp>
        <p:nvSpPr>
          <p:cNvPr id="3" name="Tijdelijke aanduiding voor inhoud 2">
            <a:extLst>
              <a:ext uri="{FF2B5EF4-FFF2-40B4-BE49-F238E27FC236}">
                <a16:creationId xmlns:a16="http://schemas.microsoft.com/office/drawing/2014/main" id="{CEB41AB1-E01F-4C6A-BB48-FBC0BC4751E6}"/>
              </a:ext>
            </a:extLst>
          </p:cNvPr>
          <p:cNvSpPr>
            <a:spLocks noGrp="1"/>
          </p:cNvSpPr>
          <p:nvPr>
            <p:ph idx="1"/>
          </p:nvPr>
        </p:nvSpPr>
        <p:spPr/>
        <p:txBody>
          <a:bodyPr>
            <a:normAutofit fontScale="77500" lnSpcReduction="20000"/>
          </a:bodyPr>
          <a:lstStyle/>
          <a:p>
            <a:r>
              <a:rPr lang="nl-BE" sz="5000" dirty="0"/>
              <a:t>Wat? </a:t>
            </a:r>
            <a:r>
              <a:rPr lang="nl-BE" sz="5000" u="sng" dirty="0"/>
              <a:t>Schoolsegregatie</a:t>
            </a:r>
            <a:r>
              <a:rPr lang="nl-BE" sz="5000" dirty="0"/>
              <a:t> tegengaan in kleuter- en basisonderwijs.</a:t>
            </a:r>
          </a:p>
          <a:p>
            <a:r>
              <a:rPr lang="nl-BE" sz="5000" dirty="0"/>
              <a:t>Hoe? Kansrijke ouders en concentratiescholen </a:t>
            </a:r>
            <a:r>
              <a:rPr lang="nl-BE" sz="5000" u="sng" dirty="0"/>
              <a:t>uit hun buurt </a:t>
            </a:r>
            <a:r>
              <a:rPr lang="nl-BE" sz="5000" dirty="0"/>
              <a:t>verbinden.</a:t>
            </a:r>
          </a:p>
          <a:p>
            <a:pPr lvl="1"/>
            <a:r>
              <a:rPr lang="nl-BE" sz="4600" dirty="0"/>
              <a:t>Ondersteuning aan beide kanten</a:t>
            </a:r>
          </a:p>
          <a:p>
            <a:r>
              <a:rPr lang="nl-BE" sz="5000" dirty="0"/>
              <a:t>Waarom sociale mix op scholen?</a:t>
            </a:r>
          </a:p>
          <a:p>
            <a:pPr lvl="1"/>
            <a:r>
              <a:rPr lang="nl-BE" sz="4200" dirty="0"/>
              <a:t>Leren samenleven – verrijking voor leerlingen, ouders &amp; scholen</a:t>
            </a:r>
          </a:p>
          <a:p>
            <a:pPr lvl="1"/>
            <a:r>
              <a:rPr lang="nl-BE" sz="4200" dirty="0"/>
              <a:t>Positieve invloed op de leerprestaties</a:t>
            </a:r>
          </a:p>
          <a:p>
            <a:pPr lvl="1"/>
            <a:r>
              <a:rPr lang="nl-BE" sz="4200" dirty="0"/>
              <a:t>Positieve invloed op het onderwijs en het leven in de gemeente</a:t>
            </a:r>
          </a:p>
        </p:txBody>
      </p:sp>
      <p:pic>
        <p:nvPicPr>
          <p:cNvPr id="5" name="Afbeelding 4" descr="Afbeelding met voedsel, teken&#10;&#10;Automatisch gegenereerde beschrijving">
            <a:extLst>
              <a:ext uri="{FF2B5EF4-FFF2-40B4-BE49-F238E27FC236}">
                <a16:creationId xmlns:a16="http://schemas.microsoft.com/office/drawing/2014/main" id="{1E33D5C2-1505-42E7-9611-D638F2D6E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9044" y="5641085"/>
            <a:ext cx="1080518" cy="1080518"/>
          </a:xfrm>
          <a:prstGeom prst="rect">
            <a:avLst/>
          </a:prstGeom>
        </p:spPr>
      </p:pic>
    </p:spTree>
    <p:extLst>
      <p:ext uri="{BB962C8B-B14F-4D97-AF65-F5344CB8AC3E}">
        <p14:creationId xmlns:p14="http://schemas.microsoft.com/office/powerpoint/2010/main" val="4090392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F5006-54AF-4129-900E-AE02FB0DE797}"/>
              </a:ext>
            </a:extLst>
          </p:cNvPr>
          <p:cNvSpPr>
            <a:spLocks noGrp="1"/>
          </p:cNvSpPr>
          <p:nvPr>
            <p:ph type="title"/>
          </p:nvPr>
        </p:nvSpPr>
        <p:spPr/>
        <p:txBody>
          <a:bodyPr>
            <a:normAutofit/>
          </a:bodyPr>
          <a:lstStyle/>
          <a:p>
            <a:r>
              <a:rPr lang="nl-BE" dirty="0"/>
              <a:t>(vermoedelijke) schoolvlucht Zele - situatie</a:t>
            </a:r>
          </a:p>
        </p:txBody>
      </p:sp>
      <p:sp>
        <p:nvSpPr>
          <p:cNvPr id="3" name="Tijdelijke aanduiding voor inhoud 2">
            <a:extLst>
              <a:ext uri="{FF2B5EF4-FFF2-40B4-BE49-F238E27FC236}">
                <a16:creationId xmlns:a16="http://schemas.microsoft.com/office/drawing/2014/main" id="{CEB41AB1-E01F-4C6A-BB48-FBC0BC4751E6}"/>
              </a:ext>
            </a:extLst>
          </p:cNvPr>
          <p:cNvSpPr>
            <a:spLocks noGrp="1"/>
          </p:cNvSpPr>
          <p:nvPr>
            <p:ph idx="1"/>
          </p:nvPr>
        </p:nvSpPr>
        <p:spPr/>
        <p:txBody>
          <a:bodyPr>
            <a:normAutofit/>
          </a:bodyPr>
          <a:lstStyle/>
          <a:p>
            <a:r>
              <a:rPr lang="nl-BE" sz="5000" dirty="0"/>
              <a:t>Minder instroom kansrijke ouders in centrumscholen</a:t>
            </a:r>
          </a:p>
          <a:p>
            <a:r>
              <a:rPr lang="nl-BE" sz="5000" dirty="0"/>
              <a:t>Scholen in het centrum niet volzet</a:t>
            </a:r>
          </a:p>
          <a:p>
            <a:r>
              <a:rPr lang="nl-BE" sz="5000" dirty="0"/>
              <a:t>Wijken zijn niet gemengd</a:t>
            </a:r>
          </a:p>
          <a:p>
            <a:r>
              <a:rPr lang="nl-BE" sz="5000" dirty="0"/>
              <a:t>Ambitie om ouders en scholen te verbinden (bijv. brugfiguurwerking)</a:t>
            </a:r>
          </a:p>
          <a:p>
            <a:endParaRPr lang="nl-BE" sz="5000" dirty="0"/>
          </a:p>
          <a:p>
            <a:endParaRPr lang="nl-BE" sz="5000" dirty="0"/>
          </a:p>
        </p:txBody>
      </p:sp>
      <p:pic>
        <p:nvPicPr>
          <p:cNvPr id="5" name="Afbeelding 4" descr="Afbeelding met voedsel, teken&#10;&#10;Automatisch gegenereerde beschrijving">
            <a:extLst>
              <a:ext uri="{FF2B5EF4-FFF2-40B4-BE49-F238E27FC236}">
                <a16:creationId xmlns:a16="http://schemas.microsoft.com/office/drawing/2014/main" id="{1E33D5C2-1505-42E7-9611-D638F2D6E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9044" y="5641085"/>
            <a:ext cx="1080518" cy="1080518"/>
          </a:xfrm>
          <a:prstGeom prst="rect">
            <a:avLst/>
          </a:prstGeom>
        </p:spPr>
      </p:pic>
    </p:spTree>
    <p:extLst>
      <p:ext uri="{BB962C8B-B14F-4D97-AF65-F5344CB8AC3E}">
        <p14:creationId xmlns:p14="http://schemas.microsoft.com/office/powerpoint/2010/main" val="3905114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49F5006-54AF-4129-900E-AE02FB0DE797}"/>
              </a:ext>
            </a:extLst>
          </p:cNvPr>
          <p:cNvSpPr>
            <a:spLocks noGrp="1"/>
          </p:cNvSpPr>
          <p:nvPr>
            <p:ph type="title"/>
          </p:nvPr>
        </p:nvSpPr>
        <p:spPr>
          <a:xfrm>
            <a:off x="640080" y="325369"/>
            <a:ext cx="4368602" cy="1956841"/>
          </a:xfrm>
        </p:spPr>
        <p:txBody>
          <a:bodyPr anchor="b">
            <a:normAutofit/>
          </a:bodyPr>
          <a:lstStyle/>
          <a:p>
            <a:pPr>
              <a:lnSpc>
                <a:spcPct val="90000"/>
              </a:lnSpc>
            </a:pPr>
            <a:r>
              <a:rPr lang="nl-BE" sz="4100"/>
              <a:t>(vermoedelijke) schoolvlucht Zele - situatie</a:t>
            </a:r>
          </a:p>
        </p:txBody>
      </p:sp>
      <p:sp>
        <p:nvSpPr>
          <p:cNvPr id="20"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80A9A7"/>
          </a:solidFill>
          <a:ln w="38100" cap="rnd">
            <a:solidFill>
              <a:srgbClr val="80A9A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CEB41AB1-E01F-4C6A-BB48-FBC0BC4751E6}"/>
              </a:ext>
            </a:extLst>
          </p:cNvPr>
          <p:cNvSpPr>
            <a:spLocks noGrp="1"/>
          </p:cNvSpPr>
          <p:nvPr>
            <p:ph idx="1"/>
          </p:nvPr>
        </p:nvSpPr>
        <p:spPr>
          <a:xfrm>
            <a:off x="640080" y="2872899"/>
            <a:ext cx="4368602" cy="3320668"/>
          </a:xfrm>
        </p:spPr>
        <p:txBody>
          <a:bodyPr>
            <a:normAutofit/>
          </a:bodyPr>
          <a:lstStyle/>
          <a:p>
            <a:r>
              <a:rPr lang="nl-BE" dirty="0"/>
              <a:t>41,3% gemiddeld indicatorpercentage</a:t>
            </a:r>
          </a:p>
          <a:p>
            <a:r>
              <a:rPr lang="nl-BE" dirty="0">
                <a:hlinkClick r:id="rId3"/>
              </a:rPr>
              <a:t>Kaart</a:t>
            </a:r>
            <a:r>
              <a:rPr lang="nl-BE" dirty="0"/>
              <a:t> </a:t>
            </a:r>
            <a:endParaRPr lang="nl-BE" dirty="0">
              <a:sym typeface="Symbol" panose="05050102010706020507" pitchFamily="18" charset="2"/>
            </a:endParaRPr>
          </a:p>
          <a:p>
            <a:r>
              <a:rPr lang="nl-BE" dirty="0"/>
              <a:t>Percentages centrum</a:t>
            </a:r>
            <a:r>
              <a:rPr lang="nl-BE" dirty="0">
                <a:sym typeface="Symbol" panose="05050102010706020507" pitchFamily="18" charset="2"/>
              </a:rPr>
              <a:t></a:t>
            </a:r>
            <a:r>
              <a:rPr lang="nl-BE" dirty="0"/>
              <a:t> vs. percentages rand</a:t>
            </a:r>
            <a:r>
              <a:rPr lang="nl-BE" dirty="0">
                <a:sym typeface="Symbol" panose="05050102010706020507" pitchFamily="18" charset="2"/>
              </a:rPr>
              <a:t></a:t>
            </a:r>
          </a:p>
          <a:p>
            <a:r>
              <a:rPr lang="nl-BE" dirty="0"/>
              <a:t>Verschillen in buurten bijv. Gemeentelijk BS Bokmolenstraat  </a:t>
            </a:r>
            <a:r>
              <a:rPr lang="nl-BE" dirty="0" err="1"/>
              <a:t>vs</a:t>
            </a:r>
            <a:r>
              <a:rPr lang="nl-BE" dirty="0"/>
              <a:t> GO! BS </a:t>
            </a:r>
            <a:r>
              <a:rPr lang="nl-BE" dirty="0" err="1"/>
              <a:t>Aloïs</a:t>
            </a:r>
            <a:r>
              <a:rPr lang="nl-BE" dirty="0"/>
              <a:t> De </a:t>
            </a:r>
            <a:r>
              <a:rPr lang="nl-BE" dirty="0" err="1"/>
              <a:t>Beulelaan</a:t>
            </a:r>
            <a:endParaRPr lang="nl-BE" dirty="0"/>
          </a:p>
          <a:p>
            <a:endParaRPr lang="nl-BE" dirty="0"/>
          </a:p>
        </p:txBody>
      </p:sp>
      <p:pic>
        <p:nvPicPr>
          <p:cNvPr id="8" name="Afbeelding 7">
            <a:extLst>
              <a:ext uri="{FF2B5EF4-FFF2-40B4-BE49-F238E27FC236}">
                <a16:creationId xmlns:a16="http://schemas.microsoft.com/office/drawing/2014/main" id="{C77D2544-D7FE-4123-8023-710B83851A84}"/>
              </a:ext>
            </a:extLst>
          </p:cNvPr>
          <p:cNvPicPr>
            <a:picLocks noChangeAspect="1"/>
          </p:cNvPicPr>
          <p:nvPr/>
        </p:nvPicPr>
        <p:blipFill rotWithShape="1">
          <a:blip r:embed="rId4"/>
          <a:srcRect r="1173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Afbeelding 4" descr="Afbeelding met voedsel, teken&#10;&#10;Automatisch gegenereerde beschrijving">
            <a:extLst>
              <a:ext uri="{FF2B5EF4-FFF2-40B4-BE49-F238E27FC236}">
                <a16:creationId xmlns:a16="http://schemas.microsoft.com/office/drawing/2014/main" id="{1E33D5C2-1505-42E7-9611-D638F2D6EF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69044" y="5641085"/>
            <a:ext cx="1080518" cy="1080518"/>
          </a:xfrm>
          <a:prstGeom prst="rect">
            <a:avLst/>
          </a:prstGeom>
        </p:spPr>
      </p:pic>
    </p:spTree>
    <p:extLst>
      <p:ext uri="{BB962C8B-B14F-4D97-AF65-F5344CB8AC3E}">
        <p14:creationId xmlns:p14="http://schemas.microsoft.com/office/powerpoint/2010/main" val="1000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BCB9E0F-80B4-4BE1-A13D-A796E818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49F5006-54AF-4129-900E-AE02FB0DE797}"/>
              </a:ext>
            </a:extLst>
          </p:cNvPr>
          <p:cNvSpPr>
            <a:spLocks noGrp="1"/>
          </p:cNvSpPr>
          <p:nvPr>
            <p:ph type="title"/>
          </p:nvPr>
        </p:nvSpPr>
        <p:spPr>
          <a:xfrm>
            <a:off x="572493" y="238539"/>
            <a:ext cx="11047013" cy="1434415"/>
          </a:xfrm>
        </p:spPr>
        <p:txBody>
          <a:bodyPr anchor="b">
            <a:normAutofit/>
          </a:bodyPr>
          <a:lstStyle/>
          <a:p>
            <a:pPr>
              <a:lnSpc>
                <a:spcPct val="90000"/>
              </a:lnSpc>
            </a:pPr>
            <a:r>
              <a:rPr lang="nl-BE" sz="5600" dirty="0"/>
              <a:t>(Vermoedelijke) schoolvlucht in Zele - Gevaren</a:t>
            </a:r>
          </a:p>
        </p:txBody>
      </p:sp>
      <p:sp>
        <p:nvSpPr>
          <p:cNvPr id="7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80A9A7"/>
          </a:solidFill>
          <a:ln w="38100" cap="rnd">
            <a:solidFill>
              <a:srgbClr val="80A9A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evaarsbord A51: Gevaar - PLASTICOR-INFRA">
            <a:extLst>
              <a:ext uri="{FF2B5EF4-FFF2-40B4-BE49-F238E27FC236}">
                <a16:creationId xmlns:a16="http://schemas.microsoft.com/office/drawing/2014/main" id="{6EAA2F3D-F5F2-4176-8206-8D2F82C9B3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7" r="1955" b="-3"/>
          <a:stretch/>
        </p:blipFill>
        <p:spPr bwMode="auto">
          <a:xfrm>
            <a:off x="572492" y="2089604"/>
            <a:ext cx="3941064" cy="4096511"/>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EB41AB1-E01F-4C6A-BB48-FBC0BC4751E6}"/>
              </a:ext>
            </a:extLst>
          </p:cNvPr>
          <p:cNvSpPr>
            <a:spLocks noGrp="1"/>
          </p:cNvSpPr>
          <p:nvPr>
            <p:ph idx="1"/>
          </p:nvPr>
        </p:nvSpPr>
        <p:spPr>
          <a:xfrm>
            <a:off x="4905955" y="2071316"/>
            <a:ext cx="6713552" cy="4096511"/>
          </a:xfrm>
        </p:spPr>
        <p:txBody>
          <a:bodyPr anchor="t">
            <a:normAutofit lnSpcReduction="10000"/>
          </a:bodyPr>
          <a:lstStyle/>
          <a:p>
            <a:r>
              <a:rPr lang="nl-BE" dirty="0"/>
              <a:t>Het </a:t>
            </a:r>
            <a:r>
              <a:rPr lang="nl-BE" u="sng" dirty="0"/>
              <a:t>klassieke patroon </a:t>
            </a:r>
            <a:r>
              <a:rPr lang="nl-BE" dirty="0"/>
              <a:t>van schoolvlucht zonder ingrepen: </a:t>
            </a:r>
          </a:p>
          <a:p>
            <a:pPr lvl="1"/>
            <a:r>
              <a:rPr lang="nl-BE" dirty="0"/>
              <a:t>Bepaalde scholen krijgen de naam ‘goed om te gaan met problemen’ en richten zich op een kansarm publiek. </a:t>
            </a:r>
          </a:p>
          <a:p>
            <a:pPr lvl="1"/>
            <a:r>
              <a:rPr lang="nl-BE" dirty="0"/>
              <a:t>Kansrijke ouders </a:t>
            </a:r>
            <a:r>
              <a:rPr lang="nl-BE" dirty="0">
                <a:highlight>
                  <a:srgbClr val="FFFF00"/>
                </a:highlight>
              </a:rPr>
              <a:t>vlakbij</a:t>
            </a:r>
            <a:r>
              <a:rPr lang="nl-BE" dirty="0"/>
              <a:t> overwegen de concentratieschool niet meer </a:t>
            </a:r>
            <a:r>
              <a:rPr lang="nl-BE" dirty="0">
                <a:sym typeface="Wingdings" panose="05000000000000000000" pitchFamily="2" charset="2"/>
              </a:rPr>
              <a:t> het verschil in de wijken wordt uitvergroot. </a:t>
            </a:r>
            <a:endParaRPr lang="nl-BE" dirty="0"/>
          </a:p>
          <a:p>
            <a:pPr lvl="1"/>
            <a:r>
              <a:rPr lang="nl-BE" dirty="0"/>
              <a:t>Kansrijke allochtone ouders trekken weg van de concentratieschool.</a:t>
            </a:r>
          </a:p>
          <a:p>
            <a:pPr lvl="1"/>
            <a:r>
              <a:rPr lang="nl-BE" dirty="0"/>
              <a:t>Scholen segregeren verder en kampen met een negatiever imago – negatieve spiraal en demotivering. </a:t>
            </a:r>
          </a:p>
          <a:p>
            <a:pPr lvl="1"/>
            <a:r>
              <a:rPr lang="nl-BE" dirty="0"/>
              <a:t>De gemeente segregeert.</a:t>
            </a:r>
          </a:p>
          <a:p>
            <a:pPr marL="457200" lvl="1" indent="0">
              <a:buNone/>
            </a:pPr>
            <a:endParaRPr lang="nl-BE" dirty="0"/>
          </a:p>
          <a:p>
            <a:pPr marL="457200" lvl="1" indent="0">
              <a:buNone/>
            </a:pPr>
            <a:endParaRPr lang="nl-BE" dirty="0"/>
          </a:p>
          <a:p>
            <a:pPr lvl="1"/>
            <a:endParaRPr lang="nl-BE" dirty="0"/>
          </a:p>
          <a:p>
            <a:pPr lvl="1"/>
            <a:endParaRPr lang="nl-BE" dirty="0"/>
          </a:p>
          <a:p>
            <a:endParaRPr lang="nl-BE" dirty="0"/>
          </a:p>
        </p:txBody>
      </p:sp>
      <p:pic>
        <p:nvPicPr>
          <p:cNvPr id="5" name="Afbeelding 4" descr="Afbeelding met voedsel, teken&#10;&#10;Automatisch gegenereerde beschrijving">
            <a:extLst>
              <a:ext uri="{FF2B5EF4-FFF2-40B4-BE49-F238E27FC236}">
                <a16:creationId xmlns:a16="http://schemas.microsoft.com/office/drawing/2014/main" id="{1E33D5C2-1505-42E7-9611-D638F2D6E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044" y="5641085"/>
            <a:ext cx="1080518" cy="1080518"/>
          </a:xfrm>
          <a:prstGeom prst="rect">
            <a:avLst/>
          </a:prstGeom>
        </p:spPr>
      </p:pic>
    </p:spTree>
    <p:extLst>
      <p:ext uri="{BB962C8B-B14F-4D97-AF65-F5344CB8AC3E}">
        <p14:creationId xmlns:p14="http://schemas.microsoft.com/office/powerpoint/2010/main" val="3480522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49F5006-54AF-4129-900E-AE02FB0DE797}"/>
              </a:ext>
            </a:extLst>
          </p:cNvPr>
          <p:cNvSpPr>
            <a:spLocks noGrp="1"/>
          </p:cNvSpPr>
          <p:nvPr>
            <p:ph type="title"/>
          </p:nvPr>
        </p:nvSpPr>
        <p:spPr>
          <a:xfrm>
            <a:off x="572493" y="238539"/>
            <a:ext cx="11047013" cy="1434415"/>
          </a:xfrm>
        </p:spPr>
        <p:txBody>
          <a:bodyPr anchor="b">
            <a:normAutofit/>
          </a:bodyPr>
          <a:lstStyle/>
          <a:p>
            <a:pPr>
              <a:lnSpc>
                <a:spcPct val="90000"/>
              </a:lnSpc>
            </a:pPr>
            <a:r>
              <a:rPr lang="nl-BE" sz="5600" dirty="0"/>
              <a:t>(Vermoedelijke) schoolvlucht in Zele- Kansen</a:t>
            </a:r>
          </a:p>
        </p:txBody>
      </p:sp>
      <p:sp>
        <p:nvSpPr>
          <p:cNvPr id="14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80A9A7"/>
          </a:solidFill>
          <a:ln w="38100" cap="rnd">
            <a:solidFill>
              <a:srgbClr val="80A9A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Project Management | Risk and Opportunity Management">
            <a:extLst>
              <a:ext uri="{FF2B5EF4-FFF2-40B4-BE49-F238E27FC236}">
                <a16:creationId xmlns:a16="http://schemas.microsoft.com/office/drawing/2014/main" id="{BA1CE409-A036-40D3-8B8C-1B43A42050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07" r="35664" b="1"/>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EB41AB1-E01F-4C6A-BB48-FBC0BC4751E6}"/>
              </a:ext>
            </a:extLst>
          </p:cNvPr>
          <p:cNvSpPr>
            <a:spLocks noGrp="1"/>
          </p:cNvSpPr>
          <p:nvPr>
            <p:ph idx="1"/>
          </p:nvPr>
        </p:nvSpPr>
        <p:spPr>
          <a:xfrm>
            <a:off x="4905955" y="2071316"/>
            <a:ext cx="6713552" cy="4114800"/>
          </a:xfrm>
        </p:spPr>
        <p:txBody>
          <a:bodyPr anchor="t">
            <a:normAutofit/>
          </a:bodyPr>
          <a:lstStyle/>
          <a:p>
            <a:r>
              <a:rPr lang="nl-BE" dirty="0">
                <a:sym typeface="Wingdings" panose="05000000000000000000" pitchFamily="2" charset="2"/>
              </a:rPr>
              <a:t>Ambitie om ouders en scholen te verbinden en verhaal van ‘onbekend maakt onbemind’ te doorbreken. </a:t>
            </a:r>
          </a:p>
          <a:p>
            <a:pPr>
              <a:buFont typeface="Wingdings" panose="05000000000000000000" pitchFamily="2" charset="2"/>
              <a:buChar char="è"/>
            </a:pPr>
            <a:r>
              <a:rPr lang="nl-BE" dirty="0">
                <a:sym typeface="Wingdings" panose="05000000000000000000" pitchFamily="2" charset="2"/>
              </a:rPr>
              <a:t>Brugfigurenwerking</a:t>
            </a:r>
          </a:p>
          <a:p>
            <a:pPr>
              <a:buFont typeface="Wingdings" panose="05000000000000000000" pitchFamily="2" charset="2"/>
              <a:buChar char="è"/>
            </a:pPr>
            <a:r>
              <a:rPr lang="nl-BE" dirty="0">
                <a:sym typeface="Wingdings" panose="05000000000000000000" pitchFamily="2" charset="2"/>
              </a:rPr>
              <a:t>Verbinden van ouders en scholen via SIZ</a:t>
            </a:r>
            <a:endParaRPr lang="nl-BE" u="sng" dirty="0">
              <a:sym typeface="Wingdings" panose="05000000000000000000" pitchFamily="2" charset="2"/>
            </a:endParaRPr>
          </a:p>
          <a:p>
            <a:pPr marL="0" indent="0">
              <a:buNone/>
            </a:pPr>
            <a:r>
              <a:rPr lang="nl-BE" u="sng" dirty="0">
                <a:sym typeface="Wingdings" panose="05000000000000000000" pitchFamily="2" charset="2"/>
              </a:rPr>
              <a:t>Streven naar buurtscholen - scholen die een afspiegeling zijn van hun buurt en de gemeente. Sociale mix én cultureel-etnische mix. </a:t>
            </a:r>
          </a:p>
        </p:txBody>
      </p:sp>
      <p:pic>
        <p:nvPicPr>
          <p:cNvPr id="5" name="Afbeelding 4" descr="Afbeelding met voedsel, teken&#10;&#10;Automatisch gegenereerde beschrijving">
            <a:extLst>
              <a:ext uri="{FF2B5EF4-FFF2-40B4-BE49-F238E27FC236}">
                <a16:creationId xmlns:a16="http://schemas.microsoft.com/office/drawing/2014/main" id="{1E33D5C2-1505-42E7-9611-D638F2D6E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044" y="5641085"/>
            <a:ext cx="1080518" cy="1080518"/>
          </a:xfrm>
          <a:prstGeom prst="rect">
            <a:avLst/>
          </a:prstGeom>
        </p:spPr>
      </p:pic>
    </p:spTree>
    <p:extLst>
      <p:ext uri="{BB962C8B-B14F-4D97-AF65-F5344CB8AC3E}">
        <p14:creationId xmlns:p14="http://schemas.microsoft.com/office/powerpoint/2010/main" val="3154409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F5006-54AF-4129-900E-AE02FB0DE797}"/>
              </a:ext>
            </a:extLst>
          </p:cNvPr>
          <p:cNvSpPr>
            <a:spLocks noGrp="1"/>
          </p:cNvSpPr>
          <p:nvPr>
            <p:ph type="title"/>
          </p:nvPr>
        </p:nvSpPr>
        <p:spPr/>
        <p:txBody>
          <a:bodyPr/>
          <a:lstStyle/>
          <a:p>
            <a:r>
              <a:rPr lang="nl-BE" dirty="0"/>
              <a:t>Voorstel: reguliere werking School in zicht</a:t>
            </a:r>
          </a:p>
        </p:txBody>
      </p:sp>
      <p:sp>
        <p:nvSpPr>
          <p:cNvPr id="3" name="Tijdelijke aanduiding voor inhoud 2">
            <a:extLst>
              <a:ext uri="{FF2B5EF4-FFF2-40B4-BE49-F238E27FC236}">
                <a16:creationId xmlns:a16="http://schemas.microsoft.com/office/drawing/2014/main" id="{CEB41AB1-E01F-4C6A-BB48-FBC0BC4751E6}"/>
              </a:ext>
            </a:extLst>
          </p:cNvPr>
          <p:cNvSpPr>
            <a:spLocks noGrp="1"/>
          </p:cNvSpPr>
          <p:nvPr>
            <p:ph idx="1"/>
          </p:nvPr>
        </p:nvSpPr>
        <p:spPr/>
        <p:txBody>
          <a:bodyPr/>
          <a:lstStyle/>
          <a:p>
            <a:r>
              <a:rPr lang="nl-BE" dirty="0"/>
              <a:t>Project voor scholen die boven het gemiddelde indicatorpercentage liggen: scholen in het centrum</a:t>
            </a:r>
          </a:p>
          <a:p>
            <a:pPr marL="0" indent="0">
              <a:buNone/>
            </a:pPr>
            <a:r>
              <a:rPr lang="nl-BE" u="sng" dirty="0"/>
              <a:t>Ouders</a:t>
            </a:r>
            <a:r>
              <a:rPr lang="nl-BE" dirty="0"/>
              <a:t> </a:t>
            </a:r>
          </a:p>
          <a:p>
            <a:pPr>
              <a:buFont typeface="Wingdings" panose="05000000000000000000" pitchFamily="2" charset="2"/>
              <a:buChar char="ü"/>
            </a:pPr>
            <a:r>
              <a:rPr lang="nl-BE" dirty="0"/>
              <a:t> Activiteiten: Infoavond, Openschooldagen, Terugkomavond</a:t>
            </a:r>
          </a:p>
          <a:p>
            <a:pPr marL="0" indent="0">
              <a:buNone/>
            </a:pPr>
            <a:r>
              <a:rPr lang="nl-BE" u="sng" dirty="0"/>
              <a:t>Scholen</a:t>
            </a:r>
          </a:p>
          <a:p>
            <a:pPr>
              <a:buFont typeface="Wingdings" panose="05000000000000000000" pitchFamily="2" charset="2"/>
              <a:buChar char="ü"/>
            </a:pPr>
            <a:r>
              <a:rPr lang="nl-BE" dirty="0"/>
              <a:t> Workshop voor directies (en schoolteams)</a:t>
            </a:r>
          </a:p>
          <a:p>
            <a:pPr>
              <a:buFont typeface="Wingdings" panose="05000000000000000000" pitchFamily="2" charset="2"/>
              <a:buChar char="ü"/>
            </a:pPr>
            <a:r>
              <a:rPr lang="nl-BE" dirty="0"/>
              <a:t>Feedback: ouderfeedback en persoonlijk rapport met tips o.b.v. gekende</a:t>
            </a:r>
            <a:r>
              <a:rPr lang="nl-BE" u="sng" dirty="0"/>
              <a:t> drempels </a:t>
            </a:r>
            <a:r>
              <a:rPr lang="nl-BE" dirty="0"/>
              <a:t>voor kansrijke ouders.</a:t>
            </a:r>
          </a:p>
          <a:p>
            <a:pPr marL="0" indent="0">
              <a:buNone/>
            </a:pPr>
            <a:endParaRPr lang="nl-BE" dirty="0"/>
          </a:p>
          <a:p>
            <a:endParaRPr lang="nl-BE" dirty="0"/>
          </a:p>
        </p:txBody>
      </p:sp>
      <p:pic>
        <p:nvPicPr>
          <p:cNvPr id="5" name="Afbeelding 4" descr="Afbeelding met voedsel, teken&#10;&#10;Automatisch gegenereerde beschrijving">
            <a:extLst>
              <a:ext uri="{FF2B5EF4-FFF2-40B4-BE49-F238E27FC236}">
                <a16:creationId xmlns:a16="http://schemas.microsoft.com/office/drawing/2014/main" id="{1E33D5C2-1505-42E7-9611-D638F2D6E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9044" y="5641085"/>
            <a:ext cx="1080518" cy="1080518"/>
          </a:xfrm>
          <a:prstGeom prst="rect">
            <a:avLst/>
          </a:prstGeom>
        </p:spPr>
      </p:pic>
    </p:spTree>
    <p:extLst>
      <p:ext uri="{BB962C8B-B14F-4D97-AF65-F5344CB8AC3E}">
        <p14:creationId xmlns:p14="http://schemas.microsoft.com/office/powerpoint/2010/main" val="3710833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5" name="Rectangle 14">
            <a:extLst>
              <a:ext uri="{FF2B5EF4-FFF2-40B4-BE49-F238E27FC236}">
                <a16:creationId xmlns:a16="http://schemas.microsoft.com/office/drawing/2014/main" id="{DA21A4AC-5300-4176-B2FB-67830A380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49F5006-54AF-4129-900E-AE02FB0DE797}"/>
              </a:ext>
            </a:extLst>
          </p:cNvPr>
          <p:cNvSpPr>
            <a:spLocks noGrp="1"/>
          </p:cNvSpPr>
          <p:nvPr>
            <p:ph type="title"/>
          </p:nvPr>
        </p:nvSpPr>
        <p:spPr>
          <a:xfrm>
            <a:off x="640080" y="795528"/>
            <a:ext cx="10908792" cy="1069848"/>
          </a:xfrm>
        </p:spPr>
        <p:txBody>
          <a:bodyPr vert="horz" lIns="91440" tIns="45720" rIns="91440" bIns="45720" rtlCol="0" anchor="ctr">
            <a:normAutofit fontScale="90000"/>
          </a:bodyPr>
          <a:lstStyle/>
          <a:p>
            <a:pPr algn="ctr"/>
            <a:r>
              <a:rPr lang="en-US" sz="6000" dirty="0" err="1"/>
              <a:t>Infoavond</a:t>
            </a:r>
            <a:br>
              <a:rPr lang="en-US" sz="6000" dirty="0"/>
            </a:br>
            <a:r>
              <a:rPr lang="en-US" sz="2200" dirty="0" err="1"/>
              <a:t>Evt</a:t>
            </a:r>
            <a:r>
              <a:rPr lang="en-US" sz="2200" dirty="0"/>
              <a:t>. </a:t>
            </a:r>
            <a:r>
              <a:rPr lang="en-US" sz="2200" dirty="0" err="1"/>
              <a:t>Gekoppeld</a:t>
            </a:r>
            <a:r>
              <a:rPr lang="en-US" sz="2200" dirty="0"/>
              <a:t> met info </a:t>
            </a:r>
            <a:r>
              <a:rPr lang="en-US" sz="2200" dirty="0" err="1"/>
              <a:t>aanmeldsysteem</a:t>
            </a:r>
            <a:endParaRPr lang="en-US" sz="2200" dirty="0"/>
          </a:p>
        </p:txBody>
      </p:sp>
      <p:pic>
        <p:nvPicPr>
          <p:cNvPr id="6" name="Tijdelijke aanduiding voor inhoud 5" descr="Afbeelding met persoon, groep, mensen, staand&#10;&#10;Automatisch gegenereerde beschrijving">
            <a:extLst>
              <a:ext uri="{FF2B5EF4-FFF2-40B4-BE49-F238E27FC236}">
                <a16:creationId xmlns:a16="http://schemas.microsoft.com/office/drawing/2014/main" id="{342906BD-612A-4202-9094-57A3B8B3BEC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398" b="3"/>
          <a:stretch/>
        </p:blipFill>
        <p:spPr>
          <a:xfrm>
            <a:off x="20" y="2665139"/>
            <a:ext cx="6005355" cy="4192863"/>
          </a:xfrm>
          <a:custGeom>
            <a:avLst/>
            <a:gdLst/>
            <a:ahLst/>
            <a:cxnLst/>
            <a:rect l="l" t="t" r="r" b="b"/>
            <a:pathLst>
              <a:path w="6005375" h="4192863">
                <a:moveTo>
                  <a:pt x="5424937" y="874"/>
                </a:moveTo>
                <a:cubicBezTo>
                  <a:pt x="5470440" y="-1251"/>
                  <a:pt x="5516123" y="499"/>
                  <a:pt x="5561495" y="6147"/>
                </a:cubicBezTo>
                <a:cubicBezTo>
                  <a:pt x="5636334" y="13389"/>
                  <a:pt x="5711424" y="18471"/>
                  <a:pt x="5786261" y="26095"/>
                </a:cubicBezTo>
                <a:cubicBezTo>
                  <a:pt x="5819550" y="29525"/>
                  <a:pt x="5853222" y="16820"/>
                  <a:pt x="5886002" y="28509"/>
                </a:cubicBezTo>
                <a:cubicBezTo>
                  <a:pt x="5922214" y="41469"/>
                  <a:pt x="5958870" y="47282"/>
                  <a:pt x="5995622" y="48044"/>
                </a:cubicBezTo>
                <a:lnTo>
                  <a:pt x="5998366" y="47926"/>
                </a:lnTo>
                <a:lnTo>
                  <a:pt x="5995171" y="398504"/>
                </a:lnTo>
                <a:cubicBezTo>
                  <a:pt x="5993433" y="528663"/>
                  <a:pt x="5993035" y="658806"/>
                  <a:pt x="5999656" y="788917"/>
                </a:cubicBezTo>
                <a:cubicBezTo>
                  <a:pt x="6009855" y="990282"/>
                  <a:pt x="6003364" y="1191519"/>
                  <a:pt x="5999656" y="1392757"/>
                </a:cubicBezTo>
                <a:cubicBezTo>
                  <a:pt x="5992506" y="1778706"/>
                  <a:pt x="6003364" y="2164146"/>
                  <a:pt x="5998730" y="2549586"/>
                </a:cubicBezTo>
                <a:cubicBezTo>
                  <a:pt x="5996744" y="2720440"/>
                  <a:pt x="5998994" y="2891040"/>
                  <a:pt x="6003364" y="3061895"/>
                </a:cubicBezTo>
                <a:cubicBezTo>
                  <a:pt x="6009720" y="3305846"/>
                  <a:pt x="5999922" y="3549924"/>
                  <a:pt x="5989196" y="3793749"/>
                </a:cubicBezTo>
                <a:cubicBezTo>
                  <a:pt x="5985594" y="3860794"/>
                  <a:pt x="5984646" y="3927918"/>
                  <a:pt x="5986348" y="3994981"/>
                </a:cubicBezTo>
                <a:lnTo>
                  <a:pt x="5999199" y="4192863"/>
                </a:lnTo>
                <a:lnTo>
                  <a:pt x="0" y="4192863"/>
                </a:lnTo>
                <a:lnTo>
                  <a:pt x="0" y="26225"/>
                </a:lnTo>
                <a:lnTo>
                  <a:pt x="10965" y="23935"/>
                </a:lnTo>
                <a:cubicBezTo>
                  <a:pt x="27502" y="19081"/>
                  <a:pt x="44569" y="16260"/>
                  <a:pt x="61788" y="15549"/>
                </a:cubicBezTo>
                <a:cubicBezTo>
                  <a:pt x="194437" y="-1096"/>
                  <a:pt x="327213" y="3351"/>
                  <a:pt x="460497" y="8815"/>
                </a:cubicBezTo>
                <a:cubicBezTo>
                  <a:pt x="692632" y="18217"/>
                  <a:pt x="925021" y="29144"/>
                  <a:pt x="1157537" y="25841"/>
                </a:cubicBezTo>
                <a:cubicBezTo>
                  <a:pt x="1393484" y="22410"/>
                  <a:pt x="1628922" y="29653"/>
                  <a:pt x="1864615" y="39182"/>
                </a:cubicBezTo>
                <a:cubicBezTo>
                  <a:pt x="1967913" y="43121"/>
                  <a:pt x="2071847" y="47059"/>
                  <a:pt x="2173493" y="17709"/>
                </a:cubicBezTo>
                <a:cubicBezTo>
                  <a:pt x="2196465" y="12334"/>
                  <a:pt x="2220416" y="12855"/>
                  <a:pt x="2243121" y="19234"/>
                </a:cubicBezTo>
                <a:cubicBezTo>
                  <a:pt x="2357219" y="45789"/>
                  <a:pt x="2471952" y="53666"/>
                  <a:pt x="2587321" y="27492"/>
                </a:cubicBezTo>
                <a:cubicBezTo>
                  <a:pt x="2719944" y="-1223"/>
                  <a:pt x="2856455" y="-7360"/>
                  <a:pt x="2991111" y="9323"/>
                </a:cubicBezTo>
                <a:cubicBezTo>
                  <a:pt x="3114231" y="23045"/>
                  <a:pt x="3237985" y="37911"/>
                  <a:pt x="3361358" y="26857"/>
                </a:cubicBezTo>
                <a:cubicBezTo>
                  <a:pt x="3556266" y="9323"/>
                  <a:pt x="3750918" y="24570"/>
                  <a:pt x="3945825" y="29271"/>
                </a:cubicBezTo>
                <a:cubicBezTo>
                  <a:pt x="4010625" y="30796"/>
                  <a:pt x="4075806" y="44137"/>
                  <a:pt x="4140224" y="32193"/>
                </a:cubicBezTo>
                <a:cubicBezTo>
                  <a:pt x="4241744" y="13389"/>
                  <a:pt x="4342120" y="20631"/>
                  <a:pt x="4443766" y="31177"/>
                </a:cubicBezTo>
                <a:cubicBezTo>
                  <a:pt x="4638419" y="51507"/>
                  <a:pt x="4832945" y="61290"/>
                  <a:pt x="5026708" y="23172"/>
                </a:cubicBezTo>
                <a:cubicBezTo>
                  <a:pt x="5086807" y="11229"/>
                  <a:pt x="5146524" y="4368"/>
                  <a:pt x="5207640" y="20377"/>
                </a:cubicBezTo>
                <a:cubicBezTo>
                  <a:pt x="5234626" y="26539"/>
                  <a:pt x="5262719" y="26019"/>
                  <a:pt x="5289465" y="18853"/>
                </a:cubicBezTo>
                <a:cubicBezTo>
                  <a:pt x="5334113" y="9000"/>
                  <a:pt x="5379435" y="2999"/>
                  <a:pt x="5424937" y="874"/>
                </a:cubicBezTo>
                <a:close/>
              </a:path>
            </a:pathLst>
          </a:custGeom>
        </p:spPr>
      </p:pic>
      <p:pic>
        <p:nvPicPr>
          <p:cNvPr id="8" name="Afbeelding 7" descr="Afbeelding met persoon, binnen, tafel, groep&#10;&#10;Automatisch gegenereerde beschrijving">
            <a:extLst>
              <a:ext uri="{FF2B5EF4-FFF2-40B4-BE49-F238E27FC236}">
                <a16:creationId xmlns:a16="http://schemas.microsoft.com/office/drawing/2014/main" id="{1208EBD7-A310-46FC-B260-0FF764E47442}"/>
              </a:ext>
            </a:extLst>
          </p:cNvPr>
          <p:cNvPicPr>
            <a:picLocks noChangeAspect="1"/>
          </p:cNvPicPr>
          <p:nvPr/>
        </p:nvPicPr>
        <p:blipFill rotWithShape="1">
          <a:blip r:embed="rId3">
            <a:extLst>
              <a:ext uri="{28A0092B-C50C-407E-A947-70E740481C1C}">
                <a14:useLocalDpi xmlns:a14="http://schemas.microsoft.com/office/drawing/2010/main" val="0"/>
              </a:ext>
            </a:extLst>
          </a:blip>
          <a:srcRect r="4615" b="-1"/>
          <a:stretch/>
        </p:blipFill>
        <p:spPr>
          <a:xfrm>
            <a:off x="6185051" y="2654313"/>
            <a:ext cx="6006951" cy="4203687"/>
          </a:xfrm>
          <a:custGeom>
            <a:avLst/>
            <a:gdLst/>
            <a:ahLst/>
            <a:cxnLst/>
            <a:rect l="l" t="t" r="r" b="b"/>
            <a:pathLst>
              <a:path w="6006951" h="4203687">
                <a:moveTo>
                  <a:pt x="1041516" y="879"/>
                </a:moveTo>
                <a:cubicBezTo>
                  <a:pt x="1141687" y="5084"/>
                  <a:pt x="1240768" y="23261"/>
                  <a:pt x="1340635" y="31075"/>
                </a:cubicBezTo>
                <a:cubicBezTo>
                  <a:pt x="1435675" y="38571"/>
                  <a:pt x="1530714" y="49499"/>
                  <a:pt x="1626262" y="34506"/>
                </a:cubicBezTo>
                <a:cubicBezTo>
                  <a:pt x="1719980" y="21762"/>
                  <a:pt x="1814765" y="18776"/>
                  <a:pt x="1909093" y="25612"/>
                </a:cubicBezTo>
                <a:cubicBezTo>
                  <a:pt x="2013408" y="30821"/>
                  <a:pt x="2117468" y="48101"/>
                  <a:pt x="2222418" y="33616"/>
                </a:cubicBezTo>
                <a:cubicBezTo>
                  <a:pt x="2235644" y="32269"/>
                  <a:pt x="2248998" y="34010"/>
                  <a:pt x="2261425" y="38699"/>
                </a:cubicBezTo>
                <a:cubicBezTo>
                  <a:pt x="2302223" y="52255"/>
                  <a:pt x="2346173" y="53094"/>
                  <a:pt x="2387466" y="41113"/>
                </a:cubicBezTo>
                <a:cubicBezTo>
                  <a:pt x="2439687" y="27213"/>
                  <a:pt x="2494525" y="26297"/>
                  <a:pt x="2547178" y="38445"/>
                </a:cubicBezTo>
                <a:cubicBezTo>
                  <a:pt x="2625446" y="55470"/>
                  <a:pt x="2703968" y="72242"/>
                  <a:pt x="2785412" y="58266"/>
                </a:cubicBezTo>
                <a:cubicBezTo>
                  <a:pt x="2832805" y="50261"/>
                  <a:pt x="2876767" y="30821"/>
                  <a:pt x="2923524" y="21673"/>
                </a:cubicBezTo>
                <a:cubicBezTo>
                  <a:pt x="3058205" y="-4628"/>
                  <a:pt x="3194158" y="3249"/>
                  <a:pt x="3330110" y="12143"/>
                </a:cubicBezTo>
                <a:cubicBezTo>
                  <a:pt x="3462886" y="20910"/>
                  <a:pt x="3595026" y="38952"/>
                  <a:pt x="3728564" y="36284"/>
                </a:cubicBezTo>
                <a:cubicBezTo>
                  <a:pt x="3756999" y="36500"/>
                  <a:pt x="3785372" y="38876"/>
                  <a:pt x="3813438" y="43400"/>
                </a:cubicBezTo>
                <a:cubicBezTo>
                  <a:pt x="3917626" y="57122"/>
                  <a:pt x="4022322" y="70082"/>
                  <a:pt x="4125366" y="42383"/>
                </a:cubicBezTo>
                <a:cubicBezTo>
                  <a:pt x="4217750" y="17340"/>
                  <a:pt x="4314149" y="10695"/>
                  <a:pt x="4409087" y="22816"/>
                </a:cubicBezTo>
                <a:cubicBezTo>
                  <a:pt x="4534099" y="39194"/>
                  <a:pt x="4660458" y="42777"/>
                  <a:pt x="4786195" y="33489"/>
                </a:cubicBezTo>
                <a:cubicBezTo>
                  <a:pt x="4825659" y="29563"/>
                  <a:pt x="4865339" y="28153"/>
                  <a:pt x="4904994" y="29296"/>
                </a:cubicBezTo>
                <a:cubicBezTo>
                  <a:pt x="5194178" y="42510"/>
                  <a:pt x="5484252" y="25103"/>
                  <a:pt x="5772928" y="55851"/>
                </a:cubicBezTo>
                <a:cubicBezTo>
                  <a:pt x="5818560" y="61232"/>
                  <a:pt x="5864504" y="61626"/>
                  <a:pt x="5909961" y="57111"/>
                </a:cubicBezTo>
                <a:lnTo>
                  <a:pt x="6006951" y="36719"/>
                </a:lnTo>
                <a:lnTo>
                  <a:pt x="6006951" y="4203687"/>
                </a:lnTo>
                <a:lnTo>
                  <a:pt x="11720" y="4203687"/>
                </a:lnTo>
                <a:lnTo>
                  <a:pt x="11786" y="4203489"/>
                </a:lnTo>
                <a:cubicBezTo>
                  <a:pt x="27809" y="3962716"/>
                  <a:pt x="39197" y="3721434"/>
                  <a:pt x="15626" y="3481297"/>
                </a:cubicBezTo>
                <a:cubicBezTo>
                  <a:pt x="-847" y="3334800"/>
                  <a:pt x="-4304" y="3187234"/>
                  <a:pt x="5296" y="3040178"/>
                </a:cubicBezTo>
                <a:cubicBezTo>
                  <a:pt x="11786" y="2956021"/>
                  <a:pt x="18539" y="2871864"/>
                  <a:pt x="22776" y="2787582"/>
                </a:cubicBezTo>
                <a:cubicBezTo>
                  <a:pt x="28180" y="2667690"/>
                  <a:pt x="25173" y="2547584"/>
                  <a:pt x="13771" y="2428074"/>
                </a:cubicBezTo>
                <a:cubicBezTo>
                  <a:pt x="4237" y="2336939"/>
                  <a:pt x="3177" y="2245180"/>
                  <a:pt x="10593" y="2153867"/>
                </a:cubicBezTo>
                <a:cubicBezTo>
                  <a:pt x="25690" y="1998396"/>
                  <a:pt x="9931" y="1842923"/>
                  <a:pt x="5032" y="1687576"/>
                </a:cubicBezTo>
                <a:cubicBezTo>
                  <a:pt x="-3577" y="1401802"/>
                  <a:pt x="20393" y="1116155"/>
                  <a:pt x="9666" y="830380"/>
                </a:cubicBezTo>
                <a:cubicBezTo>
                  <a:pt x="3841" y="689018"/>
                  <a:pt x="16420" y="547783"/>
                  <a:pt x="9666" y="406421"/>
                </a:cubicBezTo>
                <a:cubicBezTo>
                  <a:pt x="4105" y="305866"/>
                  <a:pt x="397" y="205310"/>
                  <a:pt x="4105" y="104628"/>
                </a:cubicBezTo>
                <a:lnTo>
                  <a:pt x="8821" y="33297"/>
                </a:lnTo>
                <a:lnTo>
                  <a:pt x="35743" y="28771"/>
                </a:lnTo>
                <a:cubicBezTo>
                  <a:pt x="151314" y="14091"/>
                  <a:pt x="268377" y="13376"/>
                  <a:pt x="384397" y="26755"/>
                </a:cubicBezTo>
                <a:cubicBezTo>
                  <a:pt x="448561" y="35141"/>
                  <a:pt x="512980" y="47847"/>
                  <a:pt x="578287" y="35141"/>
                </a:cubicBezTo>
                <a:cubicBezTo>
                  <a:pt x="584437" y="34048"/>
                  <a:pt x="590625" y="36818"/>
                  <a:pt x="593916" y="42129"/>
                </a:cubicBezTo>
                <a:cubicBezTo>
                  <a:pt x="626188" y="81517"/>
                  <a:pt x="668117" y="80246"/>
                  <a:pt x="710936" y="67541"/>
                </a:cubicBezTo>
                <a:cubicBezTo>
                  <a:pt x="739041" y="58837"/>
                  <a:pt x="766587" y="48406"/>
                  <a:pt x="793396" y="36284"/>
                </a:cubicBezTo>
                <a:cubicBezTo>
                  <a:pt x="840332" y="16819"/>
                  <a:pt x="890189" y="5308"/>
                  <a:pt x="940911" y="2233"/>
                </a:cubicBezTo>
                <a:cubicBezTo>
                  <a:pt x="974613" y="-372"/>
                  <a:pt x="1008125" y="-522"/>
                  <a:pt x="1041516" y="879"/>
                </a:cubicBezTo>
                <a:close/>
              </a:path>
            </a:pathLst>
          </a:custGeom>
        </p:spPr>
      </p:pic>
      <p:pic>
        <p:nvPicPr>
          <p:cNvPr id="5" name="Afbeelding 4" descr="Afbeelding met voedsel, teken&#10;&#10;Automatisch gegenereerde beschrijving">
            <a:extLst>
              <a:ext uri="{FF2B5EF4-FFF2-40B4-BE49-F238E27FC236}">
                <a16:creationId xmlns:a16="http://schemas.microsoft.com/office/drawing/2014/main" id="{1E33D5C2-1505-42E7-9611-D638F2D6EF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9044" y="5641085"/>
            <a:ext cx="1080518" cy="1080518"/>
          </a:xfrm>
          <a:prstGeom prst="rect">
            <a:avLst/>
          </a:prstGeom>
        </p:spPr>
      </p:pic>
      <p:sp>
        <p:nvSpPr>
          <p:cNvPr id="12" name="Tekstvak 11">
            <a:extLst>
              <a:ext uri="{FF2B5EF4-FFF2-40B4-BE49-F238E27FC236}">
                <a16:creationId xmlns:a16="http://schemas.microsoft.com/office/drawing/2014/main" id="{9D119CF4-E5C7-4898-BA1B-5E760052A424}"/>
              </a:ext>
            </a:extLst>
          </p:cNvPr>
          <p:cNvSpPr txBox="1"/>
          <p:nvPr/>
        </p:nvSpPr>
        <p:spPr>
          <a:xfrm>
            <a:off x="1219200" y="1865376"/>
            <a:ext cx="9944100" cy="369332"/>
          </a:xfrm>
          <a:prstGeom prst="rect">
            <a:avLst/>
          </a:prstGeom>
          <a:noFill/>
        </p:spPr>
        <p:txBody>
          <a:bodyPr wrap="square">
            <a:spAutoFit/>
          </a:bodyPr>
          <a:lstStyle/>
          <a:p>
            <a:r>
              <a:rPr lang="nl-BE" sz="1800" i="1" dirty="0">
                <a:effectLst/>
                <a:latin typeface="Calibri" panose="020F0502020204030204" pitchFamily="34" charset="0"/>
                <a:ea typeface="Calibri" panose="020F0502020204030204" pitchFamily="34" charset="0"/>
                <a:cs typeface="Times New Roman" panose="02020603050405020304" pitchFamily="18" charset="0"/>
              </a:rPr>
              <a:t>“School in zicht hielp me om gemakkelijk in contact te komen met alle centrumscholen in de gemeente.”</a:t>
            </a:r>
            <a:endParaRPr lang="nl-BE" i="1" dirty="0"/>
          </a:p>
        </p:txBody>
      </p:sp>
    </p:spTree>
    <p:extLst>
      <p:ext uri="{BB962C8B-B14F-4D97-AF65-F5344CB8AC3E}">
        <p14:creationId xmlns:p14="http://schemas.microsoft.com/office/powerpoint/2010/main" val="1301496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3" name="Rectangle 32">
            <a:extLst>
              <a:ext uri="{FF2B5EF4-FFF2-40B4-BE49-F238E27FC236}">
                <a16:creationId xmlns:a16="http://schemas.microsoft.com/office/drawing/2014/main" id="{798FE0E0-D95D-46EF-A375-475D4DB0E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descr="Afbeelding met persoon, groep, staand, plafond&#10;&#10;Automatisch gegenereerde beschrijving">
            <a:extLst>
              <a:ext uri="{FF2B5EF4-FFF2-40B4-BE49-F238E27FC236}">
                <a16:creationId xmlns:a16="http://schemas.microsoft.com/office/drawing/2014/main" id="{5452EEB6-0C8A-47D7-B1CA-C0D351EE5B7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5"/>
          <a:stretch/>
        </p:blipFill>
        <p:spPr>
          <a:xfrm>
            <a:off x="20" y="10"/>
            <a:ext cx="12188931" cy="6857989"/>
          </a:xfrm>
          <a:prstGeom prst="rect">
            <a:avLst/>
          </a:prstGeom>
        </p:spPr>
      </p:pic>
      <p:sp>
        <p:nvSpPr>
          <p:cNvPr id="35" name="Rectangle 34">
            <a:extLst>
              <a:ext uri="{FF2B5EF4-FFF2-40B4-BE49-F238E27FC236}">
                <a16:creationId xmlns:a16="http://schemas.microsoft.com/office/drawing/2014/main" id="{D503E11D-D7FB-44ED-80F1-8CDAD7A9A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349F5006-54AF-4129-900E-AE02FB0DE797}"/>
              </a:ext>
            </a:extLst>
          </p:cNvPr>
          <p:cNvSpPr>
            <a:spLocks noGrp="1"/>
          </p:cNvSpPr>
          <p:nvPr>
            <p:ph type="title"/>
          </p:nvPr>
        </p:nvSpPr>
        <p:spPr>
          <a:xfrm>
            <a:off x="640080" y="640080"/>
            <a:ext cx="6894575" cy="3566160"/>
          </a:xfrm>
        </p:spPr>
        <p:txBody>
          <a:bodyPr vert="horz" lIns="91440" tIns="45720" rIns="91440" bIns="45720" rtlCol="0" anchor="b">
            <a:normAutofit/>
          </a:bodyPr>
          <a:lstStyle/>
          <a:p>
            <a:r>
              <a:rPr lang="en-US" sz="9600" dirty="0">
                <a:solidFill>
                  <a:schemeClr val="bg1"/>
                </a:solidFill>
              </a:rPr>
              <a:t>OPENSCHOOLDAGEN</a:t>
            </a:r>
            <a:br>
              <a:rPr lang="en-US" sz="9600" dirty="0">
                <a:solidFill>
                  <a:schemeClr val="bg1"/>
                </a:solidFill>
              </a:rPr>
            </a:br>
            <a:r>
              <a:rPr lang="en-US" sz="2000" dirty="0">
                <a:solidFill>
                  <a:schemeClr val="bg1"/>
                </a:solidFill>
              </a:rPr>
              <a:t>Tot 3 </a:t>
            </a:r>
            <a:r>
              <a:rPr lang="en-US" sz="2000" dirty="0" err="1">
                <a:solidFill>
                  <a:schemeClr val="bg1"/>
                </a:solidFill>
              </a:rPr>
              <a:t>bezoeken</a:t>
            </a:r>
            <a:r>
              <a:rPr lang="en-US" sz="2000" dirty="0">
                <a:solidFill>
                  <a:schemeClr val="bg1"/>
                </a:solidFill>
              </a:rPr>
              <a:t> per </a:t>
            </a:r>
            <a:r>
              <a:rPr lang="en-US" sz="2000" dirty="0" err="1">
                <a:solidFill>
                  <a:schemeClr val="bg1"/>
                </a:solidFill>
              </a:rPr>
              <a:t>dag</a:t>
            </a:r>
            <a:r>
              <a:rPr lang="en-US" sz="2000" dirty="0">
                <a:solidFill>
                  <a:schemeClr val="bg1"/>
                </a:solidFill>
              </a:rPr>
              <a:t>, </a:t>
            </a:r>
            <a:r>
              <a:rPr lang="en-US" sz="2000" dirty="0" err="1">
                <a:solidFill>
                  <a:schemeClr val="bg1"/>
                </a:solidFill>
              </a:rPr>
              <a:t>tijdens</a:t>
            </a:r>
            <a:r>
              <a:rPr lang="en-US" sz="2000" dirty="0">
                <a:solidFill>
                  <a:schemeClr val="bg1"/>
                </a:solidFill>
              </a:rPr>
              <a:t> de </a:t>
            </a:r>
            <a:r>
              <a:rPr lang="en-US" sz="2000" dirty="0" err="1">
                <a:solidFill>
                  <a:schemeClr val="bg1"/>
                </a:solidFill>
              </a:rPr>
              <a:t>schooluren</a:t>
            </a:r>
            <a:endParaRPr lang="en-US" sz="2000" dirty="0">
              <a:solidFill>
                <a:schemeClr val="bg1"/>
              </a:solidFill>
            </a:endParaRPr>
          </a:p>
        </p:txBody>
      </p:sp>
      <p:sp>
        <p:nvSpPr>
          <p:cNvPr id="37" name="Rectangle 6">
            <a:extLst>
              <a:ext uri="{FF2B5EF4-FFF2-40B4-BE49-F238E27FC236}">
                <a16:creationId xmlns:a16="http://schemas.microsoft.com/office/drawing/2014/main" id="{2D82A42F-AEBE-4065-9792-036A904D8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646"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0A9A7"/>
          </a:solidFill>
          <a:ln w="38100" cap="rnd">
            <a:solidFill>
              <a:srgbClr val="80A9A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voedsel, teken&#10;&#10;Automatisch gegenereerde beschrijving">
            <a:extLst>
              <a:ext uri="{FF2B5EF4-FFF2-40B4-BE49-F238E27FC236}">
                <a16:creationId xmlns:a16="http://schemas.microsoft.com/office/drawing/2014/main" id="{1E33D5C2-1505-42E7-9611-D638F2D6E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044" y="5641085"/>
            <a:ext cx="1080518" cy="1080518"/>
          </a:xfrm>
          <a:prstGeom prst="rect">
            <a:avLst/>
          </a:prstGeom>
        </p:spPr>
      </p:pic>
      <p:sp>
        <p:nvSpPr>
          <p:cNvPr id="20" name="Tekstvak 19">
            <a:extLst>
              <a:ext uri="{FF2B5EF4-FFF2-40B4-BE49-F238E27FC236}">
                <a16:creationId xmlns:a16="http://schemas.microsoft.com/office/drawing/2014/main" id="{FA867D60-5918-411B-92CA-C62BCE3E67C0}"/>
              </a:ext>
            </a:extLst>
          </p:cNvPr>
          <p:cNvSpPr txBox="1"/>
          <p:nvPr/>
        </p:nvSpPr>
        <p:spPr>
          <a:xfrm>
            <a:off x="640080" y="4639726"/>
            <a:ext cx="6100762" cy="1938992"/>
          </a:xfrm>
          <a:prstGeom prst="rect">
            <a:avLst/>
          </a:prstGeom>
          <a:noFill/>
        </p:spPr>
        <p:txBody>
          <a:bodyPr wrap="square">
            <a:spAutoFit/>
          </a:bodyPr>
          <a:lstStyle/>
          <a:p>
            <a:r>
              <a:rPr lang="nl-BE" sz="2400" i="1" dirty="0">
                <a:solidFill>
                  <a:schemeClr val="bg1"/>
                </a:solidFill>
                <a:effectLst/>
                <a:latin typeface="Sauna-Roman" panose="02000506050000020004" pitchFamily="2" charset="0"/>
                <a:ea typeface="Calibri" panose="020F0502020204030204" pitchFamily="34" charset="0"/>
                <a:cs typeface="Times New Roman" panose="02020603050405020304" pitchFamily="18" charset="0"/>
              </a:rPr>
              <a:t>Op voorhand dacht ik sowieso om niét voor de school te kiezen omdat het een centrumschool is. Maar na het bezoek had ik een ander idee. Ik had een goed gevoel bij de directie en de ouder van de school. De speelplaats was ook een echte troef.”</a:t>
            </a:r>
            <a:r>
              <a:rPr lang="nl-BE" sz="2400" dirty="0">
                <a:solidFill>
                  <a:schemeClr val="bg1"/>
                </a:solidFill>
                <a:effectLst/>
                <a:latin typeface="Sauna-Roman" panose="02000506050000020004" pitchFamily="2" charset="0"/>
                <a:ea typeface="Calibri" panose="020F0502020204030204" pitchFamily="34" charset="0"/>
                <a:cs typeface="Times New Roman" panose="02020603050405020304" pitchFamily="18" charset="0"/>
              </a:rPr>
              <a:t> </a:t>
            </a:r>
            <a:endParaRPr lang="nl-BE" sz="2400" dirty="0">
              <a:solidFill>
                <a:schemeClr val="bg1"/>
              </a:solidFill>
            </a:endParaRPr>
          </a:p>
        </p:txBody>
      </p:sp>
    </p:spTree>
    <p:extLst>
      <p:ext uri="{BB962C8B-B14F-4D97-AF65-F5344CB8AC3E}">
        <p14:creationId xmlns:p14="http://schemas.microsoft.com/office/powerpoint/2010/main" val="571861326"/>
      </p:ext>
    </p:extLst>
  </p:cSld>
  <p:clrMapOvr>
    <a:masterClrMapping/>
  </p:clrMapOvr>
</p:sld>
</file>

<file path=ppt/theme/theme1.xml><?xml version="1.0" encoding="utf-8"?>
<a:theme xmlns:a="http://schemas.openxmlformats.org/drawingml/2006/main" name="SketchyVTI">
  <a:themeElements>
    <a:clrScheme name="AnalogousFromLightSeedLeftStep">
      <a:dk1>
        <a:srgbClr val="000000"/>
      </a:dk1>
      <a:lt1>
        <a:srgbClr val="FFFFFF"/>
      </a:lt1>
      <a:dk2>
        <a:srgbClr val="243E41"/>
      </a:dk2>
      <a:lt2>
        <a:srgbClr val="EEE9E9"/>
      </a:lt2>
      <a:accent1>
        <a:srgbClr val="80A9A7"/>
      </a:accent1>
      <a:accent2>
        <a:srgbClr val="75AB91"/>
      </a:accent2>
      <a:accent3>
        <a:srgbClr val="81AC86"/>
      </a:accent3>
      <a:accent4>
        <a:srgbClr val="86AC76"/>
      </a:accent4>
      <a:accent5>
        <a:srgbClr val="9AA57D"/>
      </a:accent5>
      <a:accent6>
        <a:srgbClr val="A9A274"/>
      </a:accent6>
      <a:hlink>
        <a:srgbClr val="B47477"/>
      </a:hlink>
      <a:folHlink>
        <a:srgbClr val="848484"/>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762</Words>
  <Application>Microsoft Office PowerPoint</Application>
  <PresentationFormat>Breedbeeld</PresentationFormat>
  <Paragraphs>91</Paragraphs>
  <Slides>16</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16</vt:i4>
      </vt:variant>
    </vt:vector>
  </HeadingPairs>
  <TitlesOfParts>
    <vt:vector size="23" baseType="lpstr">
      <vt:lpstr>Arial</vt:lpstr>
      <vt:lpstr>Calibri</vt:lpstr>
      <vt:lpstr>Sauna-Roman</vt:lpstr>
      <vt:lpstr>The Hand Bold</vt:lpstr>
      <vt:lpstr>The Serif Hand Black</vt:lpstr>
      <vt:lpstr>Wingdings</vt:lpstr>
      <vt:lpstr>SketchyVTI</vt:lpstr>
      <vt:lpstr>Voorstelling School in zicht vzw</vt:lpstr>
      <vt:lpstr>School in zicht </vt:lpstr>
      <vt:lpstr>(vermoedelijke) schoolvlucht Zele - situatie</vt:lpstr>
      <vt:lpstr>(vermoedelijke) schoolvlucht Zele - situatie</vt:lpstr>
      <vt:lpstr>(Vermoedelijke) schoolvlucht in Zele - Gevaren</vt:lpstr>
      <vt:lpstr>(Vermoedelijke) schoolvlucht in Zele- Kansen</vt:lpstr>
      <vt:lpstr>Voorstel: reguliere werking School in zicht</vt:lpstr>
      <vt:lpstr>Infoavond Evt. Gekoppeld met info aanmeldsysteem</vt:lpstr>
      <vt:lpstr>OPENSCHOOLDAGEN Tot 3 bezoeken per dag, tijdens de schooluren</vt:lpstr>
      <vt:lpstr>Terugkomavond / Ouderbabbels Doel: Verbondenheid met de school/Ouderwerking van bij de start - Buurtcontact - groepsinstap – wegnemen sociale angst</vt:lpstr>
      <vt:lpstr>reguliere werking - voordelen</vt:lpstr>
      <vt:lpstr>Communicatiecampagne: bereiken van de doelgroep nieuwe ouders</vt:lpstr>
      <vt:lpstr>Alternatief voorstel: Persoonlijke begeleiding</vt:lpstr>
      <vt:lpstr>Siz – verwezenlijkingen</vt:lpstr>
      <vt:lpstr>Siz: prijzen en timing</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Voorstelling School in zicht vzw</dc:title>
  <dc:creator>Delfine Van Veirdegem</dc:creator>
  <cp:lastModifiedBy>Delfine Van Veirdegem</cp:lastModifiedBy>
  <cp:revision>1</cp:revision>
  <dcterms:created xsi:type="dcterms:W3CDTF">2020-09-14T10:00:14Z</dcterms:created>
  <dcterms:modified xsi:type="dcterms:W3CDTF">2020-09-15T08:57:34Z</dcterms:modified>
</cp:coreProperties>
</file>